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384" r:id="rId4"/>
    <p:sldId id="385" r:id="rId5"/>
    <p:sldId id="386" r:id="rId6"/>
    <p:sldId id="387" r:id="rId7"/>
    <p:sldId id="377" r:id="rId8"/>
    <p:sldId id="388" r:id="rId9"/>
    <p:sldId id="378" r:id="rId10"/>
    <p:sldId id="376" r:id="rId11"/>
    <p:sldId id="259" r:id="rId12"/>
    <p:sldId id="261" r:id="rId13"/>
    <p:sldId id="260" r:id="rId14"/>
    <p:sldId id="262" r:id="rId15"/>
    <p:sldId id="381" r:id="rId16"/>
    <p:sldId id="383" r:id="rId17"/>
    <p:sldId id="379" r:id="rId18"/>
    <p:sldId id="354" r:id="rId19"/>
    <p:sldId id="353" r:id="rId20"/>
    <p:sldId id="324" r:id="rId21"/>
    <p:sldId id="329" r:id="rId22"/>
    <p:sldId id="363" r:id="rId23"/>
    <p:sldId id="375" r:id="rId24"/>
    <p:sldId id="389" r:id="rId25"/>
    <p:sldId id="390" r:id="rId26"/>
    <p:sldId id="391" r:id="rId27"/>
    <p:sldId id="392" r:id="rId28"/>
    <p:sldId id="257" r:id="rId29"/>
    <p:sldId id="38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4" d="100"/>
          <a:sy n="104" d="100"/>
        </p:scale>
        <p:origin x="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A576D-BA3F-458A-95EF-51ECB9BCAC97}" type="doc">
      <dgm:prSet loTypeId="urn:microsoft.com/office/officeart/2005/8/layout/venn1" loCatId="relationship" qsTypeId="urn:microsoft.com/office/officeart/2005/8/quickstyle/simple1" qsCatId="simple" csTypeId="urn:microsoft.com/office/officeart/2005/8/colors/colorful5" csCatId="colorful" phldr="1"/>
      <dgm:spPr/>
    </dgm:pt>
    <dgm:pt modelId="{64187101-29EA-4E85-A6F3-DA079CEB5D52}">
      <dgm:prSet phldrT="[Text]"/>
      <dgm:spPr/>
      <dgm:t>
        <a:bodyPr/>
        <a:lstStyle/>
        <a:p>
          <a:r>
            <a:rPr lang="en-US" dirty="0"/>
            <a:t>Government and public agencies </a:t>
          </a:r>
        </a:p>
      </dgm:t>
    </dgm:pt>
    <dgm:pt modelId="{07F689FA-DCDE-4F57-973E-9C5CBAD3371A}" type="parTrans" cxnId="{E2424D97-1C0F-4FC4-9617-B0992E3C5FF4}">
      <dgm:prSet/>
      <dgm:spPr/>
      <dgm:t>
        <a:bodyPr/>
        <a:lstStyle/>
        <a:p>
          <a:endParaRPr lang="en-US"/>
        </a:p>
      </dgm:t>
    </dgm:pt>
    <dgm:pt modelId="{30380D8E-4EA7-405C-A0C7-14264653C6C2}" type="sibTrans" cxnId="{E2424D97-1C0F-4FC4-9617-B0992E3C5FF4}">
      <dgm:prSet/>
      <dgm:spPr/>
      <dgm:t>
        <a:bodyPr/>
        <a:lstStyle/>
        <a:p>
          <a:endParaRPr lang="en-US"/>
        </a:p>
      </dgm:t>
    </dgm:pt>
    <dgm:pt modelId="{10FE0CC7-CC6D-4BAA-ABE0-C32D76402C5B}">
      <dgm:prSet phldrT="[Text]"/>
      <dgm:spPr/>
      <dgm:t>
        <a:bodyPr/>
        <a:lstStyle/>
        <a:p>
          <a:r>
            <a:rPr lang="en-US" dirty="0"/>
            <a:t>Science institutions: interdisciplinary </a:t>
          </a:r>
        </a:p>
      </dgm:t>
    </dgm:pt>
    <dgm:pt modelId="{126EB2FE-2A6C-4651-9612-ADE261099CE9}" type="parTrans" cxnId="{5177F4B6-E91D-4198-8933-4E76F3D96B8D}">
      <dgm:prSet/>
      <dgm:spPr/>
      <dgm:t>
        <a:bodyPr/>
        <a:lstStyle/>
        <a:p>
          <a:endParaRPr lang="en-US"/>
        </a:p>
      </dgm:t>
    </dgm:pt>
    <dgm:pt modelId="{C2000177-A20E-47F6-AD28-44E5081D4E9E}" type="sibTrans" cxnId="{5177F4B6-E91D-4198-8933-4E76F3D96B8D}">
      <dgm:prSet/>
      <dgm:spPr/>
      <dgm:t>
        <a:bodyPr/>
        <a:lstStyle/>
        <a:p>
          <a:endParaRPr lang="en-US"/>
        </a:p>
      </dgm:t>
    </dgm:pt>
    <dgm:pt modelId="{4A68B81C-4BA6-4279-BBAC-9F386AFB9F82}">
      <dgm:prSet phldrT="[Text]"/>
      <dgm:spPr/>
      <dgm:t>
        <a:bodyPr/>
        <a:lstStyle/>
        <a:p>
          <a:r>
            <a:rPr lang="en-US" dirty="0"/>
            <a:t>Groups of public, NGOs </a:t>
          </a:r>
        </a:p>
      </dgm:t>
    </dgm:pt>
    <dgm:pt modelId="{A2113175-ED1A-4A46-8BD7-F857ACE4C784}" type="parTrans" cxnId="{6C3F7D56-3090-4305-9207-80BDF2B0ADB7}">
      <dgm:prSet/>
      <dgm:spPr/>
      <dgm:t>
        <a:bodyPr/>
        <a:lstStyle/>
        <a:p>
          <a:endParaRPr lang="en-US"/>
        </a:p>
      </dgm:t>
    </dgm:pt>
    <dgm:pt modelId="{77C4A815-5F0F-4E78-BCD8-3ED76B69FEEF}" type="sibTrans" cxnId="{6C3F7D56-3090-4305-9207-80BDF2B0ADB7}">
      <dgm:prSet/>
      <dgm:spPr/>
      <dgm:t>
        <a:bodyPr/>
        <a:lstStyle/>
        <a:p>
          <a:endParaRPr lang="en-US"/>
        </a:p>
      </dgm:t>
    </dgm:pt>
    <dgm:pt modelId="{AC9DE865-44BF-491C-BB14-52E12B624794}">
      <dgm:prSet phldrT="[Text]"/>
      <dgm:spPr/>
      <dgm:t>
        <a:bodyPr/>
        <a:lstStyle/>
        <a:p>
          <a:r>
            <a:rPr lang="en-US" dirty="0"/>
            <a:t>Private companies providing PM  applications and </a:t>
          </a:r>
          <a:r>
            <a:rPr lang="en-US" dirty="0" err="1"/>
            <a:t>softwares</a:t>
          </a:r>
          <a:r>
            <a:rPr lang="en-US" dirty="0"/>
            <a:t>  </a:t>
          </a:r>
        </a:p>
      </dgm:t>
    </dgm:pt>
    <dgm:pt modelId="{F58FC04E-CC64-4D18-AEF5-3C673EE12C91}" type="sibTrans" cxnId="{0210A5AE-2A4F-40D3-B96D-348BDC6CCE52}">
      <dgm:prSet/>
      <dgm:spPr/>
      <dgm:t>
        <a:bodyPr/>
        <a:lstStyle/>
        <a:p>
          <a:endParaRPr lang="en-US"/>
        </a:p>
      </dgm:t>
    </dgm:pt>
    <dgm:pt modelId="{3B5EB7BF-2DA1-46F1-B013-A735341C793D}" type="parTrans" cxnId="{0210A5AE-2A4F-40D3-B96D-348BDC6CCE52}">
      <dgm:prSet/>
      <dgm:spPr/>
      <dgm:t>
        <a:bodyPr/>
        <a:lstStyle/>
        <a:p>
          <a:endParaRPr lang="en-US"/>
        </a:p>
      </dgm:t>
    </dgm:pt>
    <dgm:pt modelId="{13544170-4D29-4561-9A01-7ECB88D554A4}" type="pres">
      <dgm:prSet presAssocID="{F46A576D-BA3F-458A-95EF-51ECB9BCAC97}" presName="compositeShape" presStyleCnt="0">
        <dgm:presLayoutVars>
          <dgm:chMax val="7"/>
          <dgm:dir/>
          <dgm:resizeHandles val="exact"/>
        </dgm:presLayoutVars>
      </dgm:prSet>
      <dgm:spPr/>
    </dgm:pt>
    <dgm:pt modelId="{0A12D3F8-27BC-4B23-A212-31F4E30F1BDA}" type="pres">
      <dgm:prSet presAssocID="{64187101-29EA-4E85-A6F3-DA079CEB5D52}" presName="circ1" presStyleLbl="vennNode1" presStyleIdx="0" presStyleCnt="4"/>
      <dgm:spPr/>
    </dgm:pt>
    <dgm:pt modelId="{048E0E74-7F62-4302-A88F-2579F877CB60}" type="pres">
      <dgm:prSet presAssocID="{64187101-29EA-4E85-A6F3-DA079CEB5D52}" presName="circ1Tx" presStyleLbl="revTx" presStyleIdx="0" presStyleCnt="0">
        <dgm:presLayoutVars>
          <dgm:chMax val="0"/>
          <dgm:chPref val="0"/>
          <dgm:bulletEnabled val="1"/>
        </dgm:presLayoutVars>
      </dgm:prSet>
      <dgm:spPr/>
    </dgm:pt>
    <dgm:pt modelId="{2A65110F-6038-412F-9ABC-9DDEC41CDDFE}" type="pres">
      <dgm:prSet presAssocID="{10FE0CC7-CC6D-4BAA-ABE0-C32D76402C5B}" presName="circ2" presStyleLbl="vennNode1" presStyleIdx="1" presStyleCnt="4"/>
      <dgm:spPr/>
    </dgm:pt>
    <dgm:pt modelId="{03D1D2B9-05AF-4D68-BCA4-4A417AC1F52A}" type="pres">
      <dgm:prSet presAssocID="{10FE0CC7-CC6D-4BAA-ABE0-C32D76402C5B}" presName="circ2Tx" presStyleLbl="revTx" presStyleIdx="0" presStyleCnt="0">
        <dgm:presLayoutVars>
          <dgm:chMax val="0"/>
          <dgm:chPref val="0"/>
          <dgm:bulletEnabled val="1"/>
        </dgm:presLayoutVars>
      </dgm:prSet>
      <dgm:spPr/>
    </dgm:pt>
    <dgm:pt modelId="{FD4918EF-D9AF-467C-B401-5270574BF0A9}" type="pres">
      <dgm:prSet presAssocID="{4A68B81C-4BA6-4279-BBAC-9F386AFB9F82}" presName="circ3" presStyleLbl="vennNode1" presStyleIdx="2" presStyleCnt="4"/>
      <dgm:spPr/>
    </dgm:pt>
    <dgm:pt modelId="{5AAA71EB-10D5-4779-B06E-0BE06B745205}" type="pres">
      <dgm:prSet presAssocID="{4A68B81C-4BA6-4279-BBAC-9F386AFB9F82}" presName="circ3Tx" presStyleLbl="revTx" presStyleIdx="0" presStyleCnt="0">
        <dgm:presLayoutVars>
          <dgm:chMax val="0"/>
          <dgm:chPref val="0"/>
          <dgm:bulletEnabled val="1"/>
        </dgm:presLayoutVars>
      </dgm:prSet>
      <dgm:spPr/>
    </dgm:pt>
    <dgm:pt modelId="{B0ECDE3A-278C-4D5C-B9E6-4D87127F3FE8}" type="pres">
      <dgm:prSet presAssocID="{AC9DE865-44BF-491C-BB14-52E12B624794}" presName="circ4" presStyleLbl="vennNode1" presStyleIdx="3" presStyleCnt="4"/>
      <dgm:spPr/>
    </dgm:pt>
    <dgm:pt modelId="{D731B308-1007-44FC-9FD1-1AA8F3DEDE4C}" type="pres">
      <dgm:prSet presAssocID="{AC9DE865-44BF-491C-BB14-52E12B624794}" presName="circ4Tx" presStyleLbl="revTx" presStyleIdx="0" presStyleCnt="0">
        <dgm:presLayoutVars>
          <dgm:chMax val="0"/>
          <dgm:chPref val="0"/>
          <dgm:bulletEnabled val="1"/>
        </dgm:presLayoutVars>
      </dgm:prSet>
      <dgm:spPr/>
    </dgm:pt>
  </dgm:ptLst>
  <dgm:cxnLst>
    <dgm:cxn modelId="{492B8119-A4AF-480F-BD24-A764137737D3}" type="presOf" srcId="{10FE0CC7-CC6D-4BAA-ABE0-C32D76402C5B}" destId="{03D1D2B9-05AF-4D68-BCA4-4A417AC1F52A}" srcOrd="0" destOrd="0" presId="urn:microsoft.com/office/officeart/2005/8/layout/venn1"/>
    <dgm:cxn modelId="{C5642421-FFF4-4F1E-A79F-C76F209FB974}" type="presOf" srcId="{F46A576D-BA3F-458A-95EF-51ECB9BCAC97}" destId="{13544170-4D29-4561-9A01-7ECB88D554A4}" srcOrd="0" destOrd="0" presId="urn:microsoft.com/office/officeart/2005/8/layout/venn1"/>
    <dgm:cxn modelId="{90465B37-96B2-47F3-9426-671C5F527FE6}" type="presOf" srcId="{AC9DE865-44BF-491C-BB14-52E12B624794}" destId="{D731B308-1007-44FC-9FD1-1AA8F3DEDE4C}" srcOrd="0" destOrd="0" presId="urn:microsoft.com/office/officeart/2005/8/layout/venn1"/>
    <dgm:cxn modelId="{12BE4552-522C-4EF7-91C6-02AFF24FF006}" type="presOf" srcId="{64187101-29EA-4E85-A6F3-DA079CEB5D52}" destId="{0A12D3F8-27BC-4B23-A212-31F4E30F1BDA}" srcOrd="1" destOrd="0" presId="urn:microsoft.com/office/officeart/2005/8/layout/venn1"/>
    <dgm:cxn modelId="{6C3F7D56-3090-4305-9207-80BDF2B0ADB7}" srcId="{F46A576D-BA3F-458A-95EF-51ECB9BCAC97}" destId="{4A68B81C-4BA6-4279-BBAC-9F386AFB9F82}" srcOrd="2" destOrd="0" parTransId="{A2113175-ED1A-4A46-8BD7-F857ACE4C784}" sibTransId="{77C4A815-5F0F-4E78-BCD8-3ED76B69FEEF}"/>
    <dgm:cxn modelId="{56DDBB7A-EB2E-4916-9D02-50651E334180}" type="presOf" srcId="{64187101-29EA-4E85-A6F3-DA079CEB5D52}" destId="{048E0E74-7F62-4302-A88F-2579F877CB60}" srcOrd="0" destOrd="0" presId="urn:microsoft.com/office/officeart/2005/8/layout/venn1"/>
    <dgm:cxn modelId="{753EF28E-0792-4462-B8CB-DEF249A59922}" type="presOf" srcId="{4A68B81C-4BA6-4279-BBAC-9F386AFB9F82}" destId="{FD4918EF-D9AF-467C-B401-5270574BF0A9}" srcOrd="1" destOrd="0" presId="urn:microsoft.com/office/officeart/2005/8/layout/venn1"/>
    <dgm:cxn modelId="{1A884690-AD55-4207-9332-B99712E45FA1}" type="presOf" srcId="{10FE0CC7-CC6D-4BAA-ABE0-C32D76402C5B}" destId="{2A65110F-6038-412F-9ABC-9DDEC41CDDFE}" srcOrd="1" destOrd="0" presId="urn:microsoft.com/office/officeart/2005/8/layout/venn1"/>
    <dgm:cxn modelId="{E2424D97-1C0F-4FC4-9617-B0992E3C5FF4}" srcId="{F46A576D-BA3F-458A-95EF-51ECB9BCAC97}" destId="{64187101-29EA-4E85-A6F3-DA079CEB5D52}" srcOrd="0" destOrd="0" parTransId="{07F689FA-DCDE-4F57-973E-9C5CBAD3371A}" sibTransId="{30380D8E-4EA7-405C-A0C7-14264653C6C2}"/>
    <dgm:cxn modelId="{D73D84A9-A7F3-4D5F-92E1-E330D0494CC0}" type="presOf" srcId="{4A68B81C-4BA6-4279-BBAC-9F386AFB9F82}" destId="{5AAA71EB-10D5-4779-B06E-0BE06B745205}" srcOrd="0" destOrd="0" presId="urn:microsoft.com/office/officeart/2005/8/layout/venn1"/>
    <dgm:cxn modelId="{0210A5AE-2A4F-40D3-B96D-348BDC6CCE52}" srcId="{F46A576D-BA3F-458A-95EF-51ECB9BCAC97}" destId="{AC9DE865-44BF-491C-BB14-52E12B624794}" srcOrd="3" destOrd="0" parTransId="{3B5EB7BF-2DA1-46F1-B013-A735341C793D}" sibTransId="{F58FC04E-CC64-4D18-AEF5-3C673EE12C91}"/>
    <dgm:cxn modelId="{5177F4B6-E91D-4198-8933-4E76F3D96B8D}" srcId="{F46A576D-BA3F-458A-95EF-51ECB9BCAC97}" destId="{10FE0CC7-CC6D-4BAA-ABE0-C32D76402C5B}" srcOrd="1" destOrd="0" parTransId="{126EB2FE-2A6C-4651-9612-ADE261099CE9}" sibTransId="{C2000177-A20E-47F6-AD28-44E5081D4E9E}"/>
    <dgm:cxn modelId="{87AC15F7-CFEE-466D-BE2E-226EF0442EAF}" type="presOf" srcId="{AC9DE865-44BF-491C-BB14-52E12B624794}" destId="{B0ECDE3A-278C-4D5C-B9E6-4D87127F3FE8}" srcOrd="1" destOrd="0" presId="urn:microsoft.com/office/officeart/2005/8/layout/venn1"/>
    <dgm:cxn modelId="{2EC7A275-B5E2-4321-9695-84DBBFD459D3}" type="presParOf" srcId="{13544170-4D29-4561-9A01-7ECB88D554A4}" destId="{0A12D3F8-27BC-4B23-A212-31F4E30F1BDA}" srcOrd="0" destOrd="0" presId="urn:microsoft.com/office/officeart/2005/8/layout/venn1"/>
    <dgm:cxn modelId="{ED387F27-DFE8-4F7D-A5CA-78FB955EBD7C}" type="presParOf" srcId="{13544170-4D29-4561-9A01-7ECB88D554A4}" destId="{048E0E74-7F62-4302-A88F-2579F877CB60}" srcOrd="1" destOrd="0" presId="urn:microsoft.com/office/officeart/2005/8/layout/venn1"/>
    <dgm:cxn modelId="{0C2A6695-B77C-475C-B450-3089C254A961}" type="presParOf" srcId="{13544170-4D29-4561-9A01-7ECB88D554A4}" destId="{2A65110F-6038-412F-9ABC-9DDEC41CDDFE}" srcOrd="2" destOrd="0" presId="urn:microsoft.com/office/officeart/2005/8/layout/venn1"/>
    <dgm:cxn modelId="{F0CEDF80-B994-42F0-9BDF-35388AB161BA}" type="presParOf" srcId="{13544170-4D29-4561-9A01-7ECB88D554A4}" destId="{03D1D2B9-05AF-4D68-BCA4-4A417AC1F52A}" srcOrd="3" destOrd="0" presId="urn:microsoft.com/office/officeart/2005/8/layout/venn1"/>
    <dgm:cxn modelId="{BCA98AB5-8246-44FE-B7CE-CD32460D20E4}" type="presParOf" srcId="{13544170-4D29-4561-9A01-7ECB88D554A4}" destId="{FD4918EF-D9AF-467C-B401-5270574BF0A9}" srcOrd="4" destOrd="0" presId="urn:microsoft.com/office/officeart/2005/8/layout/venn1"/>
    <dgm:cxn modelId="{ADA6455F-7A2D-4A6F-9BD5-6B60D2AC2EA4}" type="presParOf" srcId="{13544170-4D29-4561-9A01-7ECB88D554A4}" destId="{5AAA71EB-10D5-4779-B06E-0BE06B745205}" srcOrd="5" destOrd="0" presId="urn:microsoft.com/office/officeart/2005/8/layout/venn1"/>
    <dgm:cxn modelId="{C3A75C83-3F2D-41C5-8F0A-9F17F918A2C4}" type="presParOf" srcId="{13544170-4D29-4561-9A01-7ECB88D554A4}" destId="{B0ECDE3A-278C-4D5C-B9E6-4D87127F3FE8}" srcOrd="6" destOrd="0" presId="urn:microsoft.com/office/officeart/2005/8/layout/venn1"/>
    <dgm:cxn modelId="{5A228303-B42F-4B0F-B628-C2321C066C63}" type="presParOf" srcId="{13544170-4D29-4561-9A01-7ECB88D554A4}" destId="{D731B308-1007-44FC-9FD1-1AA8F3DEDE4C}"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E199EC-0D41-4EBC-94BB-FE3E8055EAD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22EA9A25-D5D9-4F0C-B47D-A8D5F89C9C88}">
      <dgm:prSet phldrT="[Text]"/>
      <dgm:spPr/>
      <dgm:t>
        <a:bodyPr/>
        <a:lstStyle/>
        <a:p>
          <a:r>
            <a:rPr lang="en-US" dirty="0"/>
            <a:t>Passive and through gadgets and sensors </a:t>
          </a:r>
        </a:p>
      </dgm:t>
    </dgm:pt>
    <dgm:pt modelId="{9CE63490-817C-424C-BBDB-EB425ED5FCCF}" type="parTrans" cxnId="{6FF29016-61EC-4044-8E3A-C75C909FA4C9}">
      <dgm:prSet/>
      <dgm:spPr/>
      <dgm:t>
        <a:bodyPr/>
        <a:lstStyle/>
        <a:p>
          <a:endParaRPr lang="en-US"/>
        </a:p>
      </dgm:t>
    </dgm:pt>
    <dgm:pt modelId="{10CBC23F-99A5-4828-B739-527378F01562}" type="sibTrans" cxnId="{6FF29016-61EC-4044-8E3A-C75C909FA4C9}">
      <dgm:prSet/>
      <dgm:spPr/>
      <dgm:t>
        <a:bodyPr/>
        <a:lstStyle/>
        <a:p>
          <a:endParaRPr lang="en-US"/>
        </a:p>
      </dgm:t>
    </dgm:pt>
    <dgm:pt modelId="{D817EDD6-17DE-497C-AA5D-B50D3B70CD3C}">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Choosing from preferences, uploading data. </a:t>
          </a:r>
        </a:p>
        <a:p>
          <a:pPr marL="0" lvl="0" defTabSz="1422400">
            <a:lnSpc>
              <a:spcPct val="90000"/>
            </a:lnSpc>
            <a:spcBef>
              <a:spcPct val="0"/>
            </a:spcBef>
            <a:spcAft>
              <a:spcPct val="35000"/>
            </a:spcAft>
            <a:buNone/>
          </a:pPr>
          <a:endParaRPr lang="en-US" dirty="0"/>
        </a:p>
      </dgm:t>
    </dgm:pt>
    <dgm:pt modelId="{D5F5E94C-0755-4193-8E04-118F51F038AE}" type="parTrans" cxnId="{309F0D44-4435-4BDE-8D32-D1C53702DACD}">
      <dgm:prSet/>
      <dgm:spPr/>
      <dgm:t>
        <a:bodyPr/>
        <a:lstStyle/>
        <a:p>
          <a:endParaRPr lang="en-US"/>
        </a:p>
      </dgm:t>
    </dgm:pt>
    <dgm:pt modelId="{D8E9FFC6-2692-4128-9359-B7F7144A12EB}" type="sibTrans" cxnId="{309F0D44-4435-4BDE-8D32-D1C53702DACD}">
      <dgm:prSet/>
      <dgm:spPr/>
      <dgm:t>
        <a:bodyPr/>
        <a:lstStyle/>
        <a:p>
          <a:endParaRPr lang="en-US"/>
        </a:p>
      </dgm:t>
    </dgm:pt>
    <dgm:pt modelId="{8A2D0B5C-D48A-46E1-A835-2FF6C2084E34}">
      <dgm:prSet phldrT="[Text]"/>
      <dgm:spPr/>
      <dgm:t>
        <a:bodyPr/>
        <a:lstStyle/>
        <a:p>
          <a:r>
            <a:rPr lang="en-US" dirty="0"/>
            <a:t>Engaging in case of co-planning and decision-making tools </a:t>
          </a:r>
        </a:p>
      </dgm:t>
    </dgm:pt>
    <dgm:pt modelId="{96682CA0-716B-44DF-A550-FB2B9EACBD99}" type="parTrans" cxnId="{FB6515BA-458D-4101-B419-F8EAFAA0EE81}">
      <dgm:prSet/>
      <dgm:spPr/>
      <dgm:t>
        <a:bodyPr/>
        <a:lstStyle/>
        <a:p>
          <a:endParaRPr lang="en-US"/>
        </a:p>
      </dgm:t>
    </dgm:pt>
    <dgm:pt modelId="{06319D1A-0940-475A-ACB2-6A81DCF4C055}" type="sibTrans" cxnId="{FB6515BA-458D-4101-B419-F8EAFAA0EE81}">
      <dgm:prSet/>
      <dgm:spPr/>
      <dgm:t>
        <a:bodyPr/>
        <a:lstStyle/>
        <a:p>
          <a:endParaRPr lang="en-US"/>
        </a:p>
      </dgm:t>
    </dgm:pt>
    <dgm:pt modelId="{DC936311-7D96-48D2-9E0D-E5B7C9BC0088}" type="pres">
      <dgm:prSet presAssocID="{14E199EC-0D41-4EBC-94BB-FE3E8055EADE}" presName="Name0" presStyleCnt="0">
        <dgm:presLayoutVars>
          <dgm:chMax val="7"/>
          <dgm:chPref val="7"/>
          <dgm:dir/>
        </dgm:presLayoutVars>
      </dgm:prSet>
      <dgm:spPr/>
    </dgm:pt>
    <dgm:pt modelId="{EEEDCE4D-33AE-4523-BB01-5F399DD3E7C7}" type="pres">
      <dgm:prSet presAssocID="{14E199EC-0D41-4EBC-94BB-FE3E8055EADE}" presName="Name1" presStyleCnt="0"/>
      <dgm:spPr/>
    </dgm:pt>
    <dgm:pt modelId="{AC01B3D2-EE7B-46F7-95EB-6ED143959063}" type="pres">
      <dgm:prSet presAssocID="{14E199EC-0D41-4EBC-94BB-FE3E8055EADE}" presName="cycle" presStyleCnt="0"/>
      <dgm:spPr/>
    </dgm:pt>
    <dgm:pt modelId="{1541D11B-9390-42D8-9F25-260A474C94F5}" type="pres">
      <dgm:prSet presAssocID="{14E199EC-0D41-4EBC-94BB-FE3E8055EADE}" presName="srcNode" presStyleLbl="node1" presStyleIdx="0" presStyleCnt="3"/>
      <dgm:spPr/>
    </dgm:pt>
    <dgm:pt modelId="{61D7570F-959F-44BB-AEBE-86988DE79064}" type="pres">
      <dgm:prSet presAssocID="{14E199EC-0D41-4EBC-94BB-FE3E8055EADE}" presName="conn" presStyleLbl="parChTrans1D2" presStyleIdx="0" presStyleCnt="1"/>
      <dgm:spPr/>
    </dgm:pt>
    <dgm:pt modelId="{ECCC8E39-C9FD-494F-B9E3-02EFFF1297AA}" type="pres">
      <dgm:prSet presAssocID="{14E199EC-0D41-4EBC-94BB-FE3E8055EADE}" presName="extraNode" presStyleLbl="node1" presStyleIdx="0" presStyleCnt="3"/>
      <dgm:spPr/>
    </dgm:pt>
    <dgm:pt modelId="{16D9D184-DD94-495A-92B7-F33E36A778D5}" type="pres">
      <dgm:prSet presAssocID="{14E199EC-0D41-4EBC-94BB-FE3E8055EADE}" presName="dstNode" presStyleLbl="node1" presStyleIdx="0" presStyleCnt="3"/>
      <dgm:spPr/>
    </dgm:pt>
    <dgm:pt modelId="{2FE7F12B-038F-477A-A388-1D30151E3E7C}" type="pres">
      <dgm:prSet presAssocID="{22EA9A25-D5D9-4F0C-B47D-A8D5F89C9C88}" presName="text_1" presStyleLbl="node1" presStyleIdx="0" presStyleCnt="3">
        <dgm:presLayoutVars>
          <dgm:bulletEnabled val="1"/>
        </dgm:presLayoutVars>
      </dgm:prSet>
      <dgm:spPr/>
    </dgm:pt>
    <dgm:pt modelId="{D7A46A92-D7F9-47E1-8770-BBF412F99628}" type="pres">
      <dgm:prSet presAssocID="{22EA9A25-D5D9-4F0C-B47D-A8D5F89C9C88}" presName="accent_1" presStyleCnt="0"/>
      <dgm:spPr/>
    </dgm:pt>
    <dgm:pt modelId="{CF4676A5-0A15-4B26-8347-436657044FF1}" type="pres">
      <dgm:prSet presAssocID="{22EA9A25-D5D9-4F0C-B47D-A8D5F89C9C88}" presName="accentRepeatNode" presStyleLbl="solidFgAcc1" presStyleIdx="0" presStyleCnt="3"/>
      <dgm:spPr/>
    </dgm:pt>
    <dgm:pt modelId="{A9724CA4-5CA9-466E-BCA0-46F9AF7B2BF9}" type="pres">
      <dgm:prSet presAssocID="{D817EDD6-17DE-497C-AA5D-B50D3B70CD3C}" presName="text_2" presStyleLbl="node1" presStyleIdx="1" presStyleCnt="3">
        <dgm:presLayoutVars>
          <dgm:bulletEnabled val="1"/>
        </dgm:presLayoutVars>
      </dgm:prSet>
      <dgm:spPr/>
    </dgm:pt>
    <dgm:pt modelId="{99795239-9326-4586-B16F-8334BD3C58CD}" type="pres">
      <dgm:prSet presAssocID="{D817EDD6-17DE-497C-AA5D-B50D3B70CD3C}" presName="accent_2" presStyleCnt="0"/>
      <dgm:spPr/>
    </dgm:pt>
    <dgm:pt modelId="{5C9A62FE-0A39-4863-9AB0-D7F28E4162BC}" type="pres">
      <dgm:prSet presAssocID="{D817EDD6-17DE-497C-AA5D-B50D3B70CD3C}" presName="accentRepeatNode" presStyleLbl="solidFgAcc1" presStyleIdx="1" presStyleCnt="3"/>
      <dgm:spPr/>
    </dgm:pt>
    <dgm:pt modelId="{3CFF7A4A-86A7-492A-88B5-1E13A43D4A8F}" type="pres">
      <dgm:prSet presAssocID="{8A2D0B5C-D48A-46E1-A835-2FF6C2084E34}" presName="text_3" presStyleLbl="node1" presStyleIdx="2" presStyleCnt="3">
        <dgm:presLayoutVars>
          <dgm:bulletEnabled val="1"/>
        </dgm:presLayoutVars>
      </dgm:prSet>
      <dgm:spPr/>
    </dgm:pt>
    <dgm:pt modelId="{F7413640-86CC-4E3E-B227-602B795DB08D}" type="pres">
      <dgm:prSet presAssocID="{8A2D0B5C-D48A-46E1-A835-2FF6C2084E34}" presName="accent_3" presStyleCnt="0"/>
      <dgm:spPr/>
    </dgm:pt>
    <dgm:pt modelId="{4DDE668F-5ECE-43B7-A994-100BEB9DF88C}" type="pres">
      <dgm:prSet presAssocID="{8A2D0B5C-D48A-46E1-A835-2FF6C2084E34}" presName="accentRepeatNode" presStyleLbl="solidFgAcc1" presStyleIdx="2" presStyleCnt="3"/>
      <dgm:spPr/>
    </dgm:pt>
  </dgm:ptLst>
  <dgm:cxnLst>
    <dgm:cxn modelId="{1A3E5212-F78A-4BC5-A39A-E23D31A5A33E}" type="presOf" srcId="{D817EDD6-17DE-497C-AA5D-B50D3B70CD3C}" destId="{A9724CA4-5CA9-466E-BCA0-46F9AF7B2BF9}" srcOrd="0" destOrd="0" presId="urn:microsoft.com/office/officeart/2008/layout/VerticalCurvedList"/>
    <dgm:cxn modelId="{6FF29016-61EC-4044-8E3A-C75C909FA4C9}" srcId="{14E199EC-0D41-4EBC-94BB-FE3E8055EADE}" destId="{22EA9A25-D5D9-4F0C-B47D-A8D5F89C9C88}" srcOrd="0" destOrd="0" parTransId="{9CE63490-817C-424C-BBDB-EB425ED5FCCF}" sibTransId="{10CBC23F-99A5-4828-B739-527378F01562}"/>
    <dgm:cxn modelId="{52303731-7BC7-434F-AFF4-5C48047A8192}" type="presOf" srcId="{22EA9A25-D5D9-4F0C-B47D-A8D5F89C9C88}" destId="{2FE7F12B-038F-477A-A388-1D30151E3E7C}" srcOrd="0" destOrd="0" presId="urn:microsoft.com/office/officeart/2008/layout/VerticalCurvedList"/>
    <dgm:cxn modelId="{309F0D44-4435-4BDE-8D32-D1C53702DACD}" srcId="{14E199EC-0D41-4EBC-94BB-FE3E8055EADE}" destId="{D817EDD6-17DE-497C-AA5D-B50D3B70CD3C}" srcOrd="1" destOrd="0" parTransId="{D5F5E94C-0755-4193-8E04-118F51F038AE}" sibTransId="{D8E9FFC6-2692-4128-9359-B7F7144A12EB}"/>
    <dgm:cxn modelId="{B7F7BA4A-EC71-46A9-BC03-B93E79884657}" type="presOf" srcId="{14E199EC-0D41-4EBC-94BB-FE3E8055EADE}" destId="{DC936311-7D96-48D2-9E0D-E5B7C9BC0088}" srcOrd="0" destOrd="0" presId="urn:microsoft.com/office/officeart/2008/layout/VerticalCurvedList"/>
    <dgm:cxn modelId="{69C97E97-75BF-4F9E-AA6F-00987A9DD719}" type="presOf" srcId="{10CBC23F-99A5-4828-B739-527378F01562}" destId="{61D7570F-959F-44BB-AEBE-86988DE79064}" srcOrd="0" destOrd="0" presId="urn:microsoft.com/office/officeart/2008/layout/VerticalCurvedList"/>
    <dgm:cxn modelId="{FB6515BA-458D-4101-B419-F8EAFAA0EE81}" srcId="{14E199EC-0D41-4EBC-94BB-FE3E8055EADE}" destId="{8A2D0B5C-D48A-46E1-A835-2FF6C2084E34}" srcOrd="2" destOrd="0" parTransId="{96682CA0-716B-44DF-A550-FB2B9EACBD99}" sibTransId="{06319D1A-0940-475A-ACB2-6A81DCF4C055}"/>
    <dgm:cxn modelId="{1181D8E8-FA69-4917-AFD9-32E9DB55BD64}" type="presOf" srcId="{8A2D0B5C-D48A-46E1-A835-2FF6C2084E34}" destId="{3CFF7A4A-86A7-492A-88B5-1E13A43D4A8F}" srcOrd="0" destOrd="0" presId="urn:microsoft.com/office/officeart/2008/layout/VerticalCurvedList"/>
    <dgm:cxn modelId="{22A25AD8-EF2F-4594-8B4B-04BA1BC6A717}" type="presParOf" srcId="{DC936311-7D96-48D2-9E0D-E5B7C9BC0088}" destId="{EEEDCE4D-33AE-4523-BB01-5F399DD3E7C7}" srcOrd="0" destOrd="0" presId="urn:microsoft.com/office/officeart/2008/layout/VerticalCurvedList"/>
    <dgm:cxn modelId="{7CE65753-11BE-49F1-B2F1-4BB1FE5CF5A1}" type="presParOf" srcId="{EEEDCE4D-33AE-4523-BB01-5F399DD3E7C7}" destId="{AC01B3D2-EE7B-46F7-95EB-6ED143959063}" srcOrd="0" destOrd="0" presId="urn:microsoft.com/office/officeart/2008/layout/VerticalCurvedList"/>
    <dgm:cxn modelId="{9881E52C-2795-4160-83FF-B1613C6D6A43}" type="presParOf" srcId="{AC01B3D2-EE7B-46F7-95EB-6ED143959063}" destId="{1541D11B-9390-42D8-9F25-260A474C94F5}" srcOrd="0" destOrd="0" presId="urn:microsoft.com/office/officeart/2008/layout/VerticalCurvedList"/>
    <dgm:cxn modelId="{7D1253AD-F8CC-4215-A8F9-867FC2C03091}" type="presParOf" srcId="{AC01B3D2-EE7B-46F7-95EB-6ED143959063}" destId="{61D7570F-959F-44BB-AEBE-86988DE79064}" srcOrd="1" destOrd="0" presId="urn:microsoft.com/office/officeart/2008/layout/VerticalCurvedList"/>
    <dgm:cxn modelId="{BA7D77A6-BDDD-4A4C-92F7-196BC92F116C}" type="presParOf" srcId="{AC01B3D2-EE7B-46F7-95EB-6ED143959063}" destId="{ECCC8E39-C9FD-494F-B9E3-02EFFF1297AA}" srcOrd="2" destOrd="0" presId="urn:microsoft.com/office/officeart/2008/layout/VerticalCurvedList"/>
    <dgm:cxn modelId="{21634390-1AF0-4271-A73E-46F2B11E00B4}" type="presParOf" srcId="{AC01B3D2-EE7B-46F7-95EB-6ED143959063}" destId="{16D9D184-DD94-495A-92B7-F33E36A778D5}" srcOrd="3" destOrd="0" presId="urn:microsoft.com/office/officeart/2008/layout/VerticalCurvedList"/>
    <dgm:cxn modelId="{2BF1493B-6B11-4E33-9683-920E66E35139}" type="presParOf" srcId="{EEEDCE4D-33AE-4523-BB01-5F399DD3E7C7}" destId="{2FE7F12B-038F-477A-A388-1D30151E3E7C}" srcOrd="1" destOrd="0" presId="urn:microsoft.com/office/officeart/2008/layout/VerticalCurvedList"/>
    <dgm:cxn modelId="{9E988B75-744F-4954-940D-B6776A7966AD}" type="presParOf" srcId="{EEEDCE4D-33AE-4523-BB01-5F399DD3E7C7}" destId="{D7A46A92-D7F9-47E1-8770-BBF412F99628}" srcOrd="2" destOrd="0" presId="urn:microsoft.com/office/officeart/2008/layout/VerticalCurvedList"/>
    <dgm:cxn modelId="{2E3EF248-372D-44A9-9F66-7EA262336762}" type="presParOf" srcId="{D7A46A92-D7F9-47E1-8770-BBF412F99628}" destId="{CF4676A5-0A15-4B26-8347-436657044FF1}" srcOrd="0" destOrd="0" presId="urn:microsoft.com/office/officeart/2008/layout/VerticalCurvedList"/>
    <dgm:cxn modelId="{3F571838-7CCD-433B-88DD-3FD3EE6FBF87}" type="presParOf" srcId="{EEEDCE4D-33AE-4523-BB01-5F399DD3E7C7}" destId="{A9724CA4-5CA9-466E-BCA0-46F9AF7B2BF9}" srcOrd="3" destOrd="0" presId="urn:microsoft.com/office/officeart/2008/layout/VerticalCurvedList"/>
    <dgm:cxn modelId="{AB6074C2-6092-4974-A3DB-88F8B474D931}" type="presParOf" srcId="{EEEDCE4D-33AE-4523-BB01-5F399DD3E7C7}" destId="{99795239-9326-4586-B16F-8334BD3C58CD}" srcOrd="4" destOrd="0" presId="urn:microsoft.com/office/officeart/2008/layout/VerticalCurvedList"/>
    <dgm:cxn modelId="{200045EB-1F0E-4C2D-8178-7F928815B7C4}" type="presParOf" srcId="{99795239-9326-4586-B16F-8334BD3C58CD}" destId="{5C9A62FE-0A39-4863-9AB0-D7F28E4162BC}" srcOrd="0" destOrd="0" presId="urn:microsoft.com/office/officeart/2008/layout/VerticalCurvedList"/>
    <dgm:cxn modelId="{995AE9B8-594B-4CA7-BC3E-458EABD4AED7}" type="presParOf" srcId="{EEEDCE4D-33AE-4523-BB01-5F399DD3E7C7}" destId="{3CFF7A4A-86A7-492A-88B5-1E13A43D4A8F}" srcOrd="5" destOrd="0" presId="urn:microsoft.com/office/officeart/2008/layout/VerticalCurvedList"/>
    <dgm:cxn modelId="{3932AD2B-06A3-4F3B-A761-2CEB564EBEA5}" type="presParOf" srcId="{EEEDCE4D-33AE-4523-BB01-5F399DD3E7C7}" destId="{F7413640-86CC-4E3E-B227-602B795DB08D}" srcOrd="6" destOrd="0" presId="urn:microsoft.com/office/officeart/2008/layout/VerticalCurvedList"/>
    <dgm:cxn modelId="{6C02AF74-3F39-4407-9E07-8442048669D3}" type="presParOf" srcId="{F7413640-86CC-4E3E-B227-602B795DB08D}" destId="{4DDE668F-5ECE-43B7-A994-100BEB9DF88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3FD84-46AE-43D4-A0E9-EDE6830E8A99}"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806772D-4A73-4AF8-AEFF-EB932AFC41EB}">
      <dgm:prSet/>
      <dgm:spPr/>
      <dgm:t>
        <a:bodyPr/>
        <a:lstStyle/>
        <a:p>
          <a:r>
            <a:rPr lang="en-US" b="0" i="0" dirty="0" err="1"/>
            <a:t>WeSenseIt</a:t>
          </a:r>
          <a:r>
            <a:rPr lang="en-US" b="0" i="0" dirty="0"/>
            <a:t> aims to develop a citizen-based observatory of water </a:t>
          </a:r>
          <a:endParaRPr lang="en-US" dirty="0"/>
        </a:p>
      </dgm:t>
    </dgm:pt>
    <dgm:pt modelId="{819982E0-1C51-408E-80C1-6386289BE4C3}" type="parTrans" cxnId="{93CB1841-D450-466B-961D-BCB9678865D2}">
      <dgm:prSet/>
      <dgm:spPr/>
      <dgm:t>
        <a:bodyPr/>
        <a:lstStyle/>
        <a:p>
          <a:endParaRPr lang="en-US"/>
        </a:p>
      </dgm:t>
    </dgm:pt>
    <dgm:pt modelId="{9394CA42-8B6D-40FB-821C-0661BB598B07}" type="sibTrans" cxnId="{93CB1841-D450-466B-961D-BCB9678865D2}">
      <dgm:prSet/>
      <dgm:spPr/>
      <dgm:t>
        <a:bodyPr/>
        <a:lstStyle/>
        <a:p>
          <a:endParaRPr lang="en-US"/>
        </a:p>
      </dgm:t>
    </dgm:pt>
    <dgm:pt modelId="{16F34EFC-CFB2-456D-8BD0-795CDD9C03E1}">
      <dgm:prSet/>
      <dgm:spPr/>
      <dgm:t>
        <a:bodyPr/>
        <a:lstStyle/>
        <a:p>
          <a:r>
            <a:rPr lang="en-US" b="0" i="0" dirty="0"/>
            <a:t>Heterogenous nodes of data collection: either automatically monitored by citizens from their mobile devices or by direct messages to the authorities (with mobile-phone pictures, messages, etc.) and in terms of crowd-sourcing</a:t>
          </a:r>
          <a:endParaRPr lang="en-US" dirty="0"/>
        </a:p>
      </dgm:t>
    </dgm:pt>
    <dgm:pt modelId="{4AB30893-524B-4C2F-BA20-DB052D3DA646}" type="parTrans" cxnId="{B989B9C6-FE19-4C3A-AF3D-741D80033E3E}">
      <dgm:prSet/>
      <dgm:spPr/>
      <dgm:t>
        <a:bodyPr/>
        <a:lstStyle/>
        <a:p>
          <a:endParaRPr lang="en-US"/>
        </a:p>
      </dgm:t>
    </dgm:pt>
    <dgm:pt modelId="{17FBC18B-4BAE-4EBB-95DD-A780CC7D438A}" type="sibTrans" cxnId="{B989B9C6-FE19-4C3A-AF3D-741D80033E3E}">
      <dgm:prSet/>
      <dgm:spPr/>
      <dgm:t>
        <a:bodyPr/>
        <a:lstStyle/>
        <a:p>
          <a:endParaRPr lang="en-US"/>
        </a:p>
      </dgm:t>
    </dgm:pt>
    <dgm:pt modelId="{9AD357F1-8F83-4065-841B-1FA83B91E658}">
      <dgm:prSet/>
      <dgm:spPr/>
      <dgm:t>
        <a:bodyPr/>
        <a:lstStyle/>
        <a:p>
          <a:r>
            <a:rPr lang="en-US" b="0" i="0" dirty="0"/>
            <a:t>Goal: two-way feedback and exchange of environmental knowledge/experience between citizens and authorities for decision-making and governance within an e-collaboration framework ,enabling improved transparency, knowledge management, accountability and responsiveness, as well as facilitating participation </a:t>
          </a:r>
          <a:endParaRPr lang="en-US" dirty="0"/>
        </a:p>
      </dgm:t>
    </dgm:pt>
    <dgm:pt modelId="{3F02DCE2-5C12-459C-8A67-FEB4BDF53CB4}" type="parTrans" cxnId="{1F84DD2D-E90F-4ECA-8C41-B8B557C7B3B2}">
      <dgm:prSet/>
      <dgm:spPr/>
      <dgm:t>
        <a:bodyPr/>
        <a:lstStyle/>
        <a:p>
          <a:endParaRPr lang="en-US"/>
        </a:p>
      </dgm:t>
    </dgm:pt>
    <dgm:pt modelId="{3A8E67BE-8651-4ED0-9EA1-C0BA420FE2EE}" type="sibTrans" cxnId="{1F84DD2D-E90F-4ECA-8C41-B8B557C7B3B2}">
      <dgm:prSet/>
      <dgm:spPr/>
      <dgm:t>
        <a:bodyPr/>
        <a:lstStyle/>
        <a:p>
          <a:endParaRPr lang="en-US"/>
        </a:p>
      </dgm:t>
    </dgm:pt>
    <dgm:pt modelId="{4FD00AB1-0FFF-4E7B-8ED2-2F5ACBCD52C8}">
      <dgm:prSet/>
      <dgm:spPr/>
      <dgm:t>
        <a:bodyPr/>
        <a:lstStyle/>
        <a:p>
          <a:r>
            <a:rPr lang="en-US" b="0" i="0" dirty="0"/>
            <a:t>Agencies in UK, NL and Italy. </a:t>
          </a:r>
          <a:endParaRPr lang="en-US" dirty="0"/>
        </a:p>
      </dgm:t>
    </dgm:pt>
    <dgm:pt modelId="{419D3C72-286F-4695-BFB1-46B43F9B67A2}" type="parTrans" cxnId="{3D69AF01-37C8-4ABC-B79B-368E9B01CC05}">
      <dgm:prSet/>
      <dgm:spPr/>
      <dgm:t>
        <a:bodyPr/>
        <a:lstStyle/>
        <a:p>
          <a:endParaRPr lang="en-US"/>
        </a:p>
      </dgm:t>
    </dgm:pt>
    <dgm:pt modelId="{DB4D752B-E485-4A4D-9ECB-E851E0D5088D}" type="sibTrans" cxnId="{3D69AF01-37C8-4ABC-B79B-368E9B01CC05}">
      <dgm:prSet/>
      <dgm:spPr/>
      <dgm:t>
        <a:bodyPr/>
        <a:lstStyle/>
        <a:p>
          <a:endParaRPr lang="en-US"/>
        </a:p>
      </dgm:t>
    </dgm:pt>
    <dgm:pt modelId="{F6D2021C-44D7-4FDA-A694-39482164F26B}" type="pres">
      <dgm:prSet presAssocID="{52F3FD84-46AE-43D4-A0E9-EDE6830E8A99}" presName="vert0" presStyleCnt="0">
        <dgm:presLayoutVars>
          <dgm:dir/>
          <dgm:animOne val="branch"/>
          <dgm:animLvl val="lvl"/>
        </dgm:presLayoutVars>
      </dgm:prSet>
      <dgm:spPr/>
    </dgm:pt>
    <dgm:pt modelId="{40E332C2-79FC-4592-9B22-C2DCB4BDBBD5}" type="pres">
      <dgm:prSet presAssocID="{F806772D-4A73-4AF8-AEFF-EB932AFC41EB}" presName="thickLine" presStyleLbl="alignNode1" presStyleIdx="0" presStyleCnt="4"/>
      <dgm:spPr/>
    </dgm:pt>
    <dgm:pt modelId="{8E339AF6-F159-433A-9DAE-9E3433FC04ED}" type="pres">
      <dgm:prSet presAssocID="{F806772D-4A73-4AF8-AEFF-EB932AFC41EB}" presName="horz1" presStyleCnt="0"/>
      <dgm:spPr/>
    </dgm:pt>
    <dgm:pt modelId="{75ECB36A-42EC-4357-AB2D-0C29E7DCEE4A}" type="pres">
      <dgm:prSet presAssocID="{F806772D-4A73-4AF8-AEFF-EB932AFC41EB}" presName="tx1" presStyleLbl="revTx" presStyleIdx="0" presStyleCnt="4" custScaleY="67497"/>
      <dgm:spPr/>
    </dgm:pt>
    <dgm:pt modelId="{5F046FE2-42A2-4E9A-B4F4-75F139190D5D}" type="pres">
      <dgm:prSet presAssocID="{F806772D-4A73-4AF8-AEFF-EB932AFC41EB}" presName="vert1" presStyleCnt="0"/>
      <dgm:spPr/>
    </dgm:pt>
    <dgm:pt modelId="{135F9FB1-961A-4D0E-B78D-15194951CE67}" type="pres">
      <dgm:prSet presAssocID="{16F34EFC-CFB2-456D-8BD0-795CDD9C03E1}" presName="thickLine" presStyleLbl="alignNode1" presStyleIdx="1" presStyleCnt="4"/>
      <dgm:spPr/>
    </dgm:pt>
    <dgm:pt modelId="{6563F45C-3F7B-474D-BDE2-6C04755679E7}" type="pres">
      <dgm:prSet presAssocID="{16F34EFC-CFB2-456D-8BD0-795CDD9C03E1}" presName="horz1" presStyleCnt="0"/>
      <dgm:spPr/>
    </dgm:pt>
    <dgm:pt modelId="{33E9AEA6-8519-4DF9-AF8F-847155E98600}" type="pres">
      <dgm:prSet presAssocID="{16F34EFC-CFB2-456D-8BD0-795CDD9C03E1}" presName="tx1" presStyleLbl="revTx" presStyleIdx="1" presStyleCnt="4"/>
      <dgm:spPr/>
    </dgm:pt>
    <dgm:pt modelId="{D5ED5A0E-7266-4783-9D2C-C6B32341AB92}" type="pres">
      <dgm:prSet presAssocID="{16F34EFC-CFB2-456D-8BD0-795CDD9C03E1}" presName="vert1" presStyleCnt="0"/>
      <dgm:spPr/>
    </dgm:pt>
    <dgm:pt modelId="{F15EA70C-F48E-45BB-AB41-F21C4FFEA1CA}" type="pres">
      <dgm:prSet presAssocID="{9AD357F1-8F83-4065-841B-1FA83B91E658}" presName="thickLine" presStyleLbl="alignNode1" presStyleIdx="2" presStyleCnt="4"/>
      <dgm:spPr/>
    </dgm:pt>
    <dgm:pt modelId="{D8DAE2C0-BD2A-4CB4-A655-4585EDD983C2}" type="pres">
      <dgm:prSet presAssocID="{9AD357F1-8F83-4065-841B-1FA83B91E658}" presName="horz1" presStyleCnt="0"/>
      <dgm:spPr/>
    </dgm:pt>
    <dgm:pt modelId="{372852DD-68B5-4EA9-BB46-6A2FE05BAE6C}" type="pres">
      <dgm:prSet presAssocID="{9AD357F1-8F83-4065-841B-1FA83B91E658}" presName="tx1" presStyleLbl="revTx" presStyleIdx="2" presStyleCnt="4"/>
      <dgm:spPr/>
    </dgm:pt>
    <dgm:pt modelId="{1B763440-4207-46B6-918B-D6336F67ED58}" type="pres">
      <dgm:prSet presAssocID="{9AD357F1-8F83-4065-841B-1FA83B91E658}" presName="vert1" presStyleCnt="0"/>
      <dgm:spPr/>
    </dgm:pt>
    <dgm:pt modelId="{A647F78C-6EE5-4985-A2BC-51934BD8C4D9}" type="pres">
      <dgm:prSet presAssocID="{4FD00AB1-0FFF-4E7B-8ED2-2F5ACBCD52C8}" presName="thickLine" presStyleLbl="alignNode1" presStyleIdx="3" presStyleCnt="4"/>
      <dgm:spPr/>
    </dgm:pt>
    <dgm:pt modelId="{BCE3094B-A8EC-43C4-9923-99B0AAAA8FFE}" type="pres">
      <dgm:prSet presAssocID="{4FD00AB1-0FFF-4E7B-8ED2-2F5ACBCD52C8}" presName="horz1" presStyleCnt="0"/>
      <dgm:spPr/>
    </dgm:pt>
    <dgm:pt modelId="{799F15F7-F263-4583-90D9-77AF064DE16F}" type="pres">
      <dgm:prSet presAssocID="{4FD00AB1-0FFF-4E7B-8ED2-2F5ACBCD52C8}" presName="tx1" presStyleLbl="revTx" presStyleIdx="3" presStyleCnt="4"/>
      <dgm:spPr/>
    </dgm:pt>
    <dgm:pt modelId="{37B45B62-FA6C-4788-B9E6-FBEC2A255494}" type="pres">
      <dgm:prSet presAssocID="{4FD00AB1-0FFF-4E7B-8ED2-2F5ACBCD52C8}" presName="vert1" presStyleCnt="0"/>
      <dgm:spPr/>
    </dgm:pt>
  </dgm:ptLst>
  <dgm:cxnLst>
    <dgm:cxn modelId="{3D69AF01-37C8-4ABC-B79B-368E9B01CC05}" srcId="{52F3FD84-46AE-43D4-A0E9-EDE6830E8A99}" destId="{4FD00AB1-0FFF-4E7B-8ED2-2F5ACBCD52C8}" srcOrd="3" destOrd="0" parTransId="{419D3C72-286F-4695-BFB1-46B43F9B67A2}" sibTransId="{DB4D752B-E485-4A4D-9ECB-E851E0D5088D}"/>
    <dgm:cxn modelId="{1F84DD2D-E90F-4ECA-8C41-B8B557C7B3B2}" srcId="{52F3FD84-46AE-43D4-A0E9-EDE6830E8A99}" destId="{9AD357F1-8F83-4065-841B-1FA83B91E658}" srcOrd="2" destOrd="0" parTransId="{3F02DCE2-5C12-459C-8A67-FEB4BDF53CB4}" sibTransId="{3A8E67BE-8651-4ED0-9EA1-C0BA420FE2EE}"/>
    <dgm:cxn modelId="{93CB1841-D450-466B-961D-BCB9678865D2}" srcId="{52F3FD84-46AE-43D4-A0E9-EDE6830E8A99}" destId="{F806772D-4A73-4AF8-AEFF-EB932AFC41EB}" srcOrd="0" destOrd="0" parTransId="{819982E0-1C51-408E-80C1-6386289BE4C3}" sibTransId="{9394CA42-8B6D-40FB-821C-0661BB598B07}"/>
    <dgm:cxn modelId="{71CACF4F-A155-423F-903E-A8979B971BE7}" type="presOf" srcId="{52F3FD84-46AE-43D4-A0E9-EDE6830E8A99}" destId="{F6D2021C-44D7-4FDA-A694-39482164F26B}" srcOrd="0" destOrd="0" presId="urn:microsoft.com/office/officeart/2008/layout/LinedList"/>
    <dgm:cxn modelId="{EA5C4EB6-47D2-45E4-97B0-75090F5F7388}" type="presOf" srcId="{F806772D-4A73-4AF8-AEFF-EB932AFC41EB}" destId="{75ECB36A-42EC-4357-AB2D-0C29E7DCEE4A}" srcOrd="0" destOrd="0" presId="urn:microsoft.com/office/officeart/2008/layout/LinedList"/>
    <dgm:cxn modelId="{1BDD4FB6-3ECA-423D-A6B9-6FD64308737C}" type="presOf" srcId="{9AD357F1-8F83-4065-841B-1FA83B91E658}" destId="{372852DD-68B5-4EA9-BB46-6A2FE05BAE6C}" srcOrd="0" destOrd="0" presId="urn:microsoft.com/office/officeart/2008/layout/LinedList"/>
    <dgm:cxn modelId="{B989B9C6-FE19-4C3A-AF3D-741D80033E3E}" srcId="{52F3FD84-46AE-43D4-A0E9-EDE6830E8A99}" destId="{16F34EFC-CFB2-456D-8BD0-795CDD9C03E1}" srcOrd="1" destOrd="0" parTransId="{4AB30893-524B-4C2F-BA20-DB052D3DA646}" sibTransId="{17FBC18B-4BAE-4EBB-95DD-A780CC7D438A}"/>
    <dgm:cxn modelId="{CE470ED6-5E54-4B34-B183-722D424A2ACB}" type="presOf" srcId="{16F34EFC-CFB2-456D-8BD0-795CDD9C03E1}" destId="{33E9AEA6-8519-4DF9-AF8F-847155E98600}" srcOrd="0" destOrd="0" presId="urn:microsoft.com/office/officeart/2008/layout/LinedList"/>
    <dgm:cxn modelId="{062C5DFF-B440-4966-8DB3-A2731A3FD539}" type="presOf" srcId="{4FD00AB1-0FFF-4E7B-8ED2-2F5ACBCD52C8}" destId="{799F15F7-F263-4583-90D9-77AF064DE16F}" srcOrd="0" destOrd="0" presId="urn:microsoft.com/office/officeart/2008/layout/LinedList"/>
    <dgm:cxn modelId="{EE3FB71B-E9BE-41F0-B052-9B752627F640}" type="presParOf" srcId="{F6D2021C-44D7-4FDA-A694-39482164F26B}" destId="{40E332C2-79FC-4592-9B22-C2DCB4BDBBD5}" srcOrd="0" destOrd="0" presId="urn:microsoft.com/office/officeart/2008/layout/LinedList"/>
    <dgm:cxn modelId="{D95ED120-6058-4DC2-BE1B-208ABC0814D8}" type="presParOf" srcId="{F6D2021C-44D7-4FDA-A694-39482164F26B}" destId="{8E339AF6-F159-433A-9DAE-9E3433FC04ED}" srcOrd="1" destOrd="0" presId="urn:microsoft.com/office/officeart/2008/layout/LinedList"/>
    <dgm:cxn modelId="{B770DC20-1CF4-404F-B583-C0569064FA74}" type="presParOf" srcId="{8E339AF6-F159-433A-9DAE-9E3433FC04ED}" destId="{75ECB36A-42EC-4357-AB2D-0C29E7DCEE4A}" srcOrd="0" destOrd="0" presId="urn:microsoft.com/office/officeart/2008/layout/LinedList"/>
    <dgm:cxn modelId="{48ED8E44-C8E2-464E-AEE7-ACE08F9EDAF9}" type="presParOf" srcId="{8E339AF6-F159-433A-9DAE-9E3433FC04ED}" destId="{5F046FE2-42A2-4E9A-B4F4-75F139190D5D}" srcOrd="1" destOrd="0" presId="urn:microsoft.com/office/officeart/2008/layout/LinedList"/>
    <dgm:cxn modelId="{26EDD9B8-A4AE-47EA-8E10-E237BA0A8A05}" type="presParOf" srcId="{F6D2021C-44D7-4FDA-A694-39482164F26B}" destId="{135F9FB1-961A-4D0E-B78D-15194951CE67}" srcOrd="2" destOrd="0" presId="urn:microsoft.com/office/officeart/2008/layout/LinedList"/>
    <dgm:cxn modelId="{14243857-A230-467A-97A1-9DCC8F7E3301}" type="presParOf" srcId="{F6D2021C-44D7-4FDA-A694-39482164F26B}" destId="{6563F45C-3F7B-474D-BDE2-6C04755679E7}" srcOrd="3" destOrd="0" presId="urn:microsoft.com/office/officeart/2008/layout/LinedList"/>
    <dgm:cxn modelId="{07399B71-DD19-426F-A412-ECF246EFDED0}" type="presParOf" srcId="{6563F45C-3F7B-474D-BDE2-6C04755679E7}" destId="{33E9AEA6-8519-4DF9-AF8F-847155E98600}" srcOrd="0" destOrd="0" presId="urn:microsoft.com/office/officeart/2008/layout/LinedList"/>
    <dgm:cxn modelId="{D8134545-DE1C-475A-849C-74E3791657FF}" type="presParOf" srcId="{6563F45C-3F7B-474D-BDE2-6C04755679E7}" destId="{D5ED5A0E-7266-4783-9D2C-C6B32341AB92}" srcOrd="1" destOrd="0" presId="urn:microsoft.com/office/officeart/2008/layout/LinedList"/>
    <dgm:cxn modelId="{9CBFE4DF-54AD-485D-9FDA-1C659A4FBAA2}" type="presParOf" srcId="{F6D2021C-44D7-4FDA-A694-39482164F26B}" destId="{F15EA70C-F48E-45BB-AB41-F21C4FFEA1CA}" srcOrd="4" destOrd="0" presId="urn:microsoft.com/office/officeart/2008/layout/LinedList"/>
    <dgm:cxn modelId="{332D5273-C089-44CB-A60B-DAA3F6CB14CC}" type="presParOf" srcId="{F6D2021C-44D7-4FDA-A694-39482164F26B}" destId="{D8DAE2C0-BD2A-4CB4-A655-4585EDD983C2}" srcOrd="5" destOrd="0" presId="urn:microsoft.com/office/officeart/2008/layout/LinedList"/>
    <dgm:cxn modelId="{B2B95939-3B98-4030-829B-C3DBE154873A}" type="presParOf" srcId="{D8DAE2C0-BD2A-4CB4-A655-4585EDD983C2}" destId="{372852DD-68B5-4EA9-BB46-6A2FE05BAE6C}" srcOrd="0" destOrd="0" presId="urn:microsoft.com/office/officeart/2008/layout/LinedList"/>
    <dgm:cxn modelId="{72DB432B-72C9-444F-86C7-BADFBDF63B61}" type="presParOf" srcId="{D8DAE2C0-BD2A-4CB4-A655-4585EDD983C2}" destId="{1B763440-4207-46B6-918B-D6336F67ED58}" srcOrd="1" destOrd="0" presId="urn:microsoft.com/office/officeart/2008/layout/LinedList"/>
    <dgm:cxn modelId="{58066D7E-8C9A-4DE3-B94D-0DF9EDC0AFBC}" type="presParOf" srcId="{F6D2021C-44D7-4FDA-A694-39482164F26B}" destId="{A647F78C-6EE5-4985-A2BC-51934BD8C4D9}" srcOrd="6" destOrd="0" presId="urn:microsoft.com/office/officeart/2008/layout/LinedList"/>
    <dgm:cxn modelId="{D6B18A46-56A1-4368-AACD-6AB3A42C44C7}" type="presParOf" srcId="{F6D2021C-44D7-4FDA-A694-39482164F26B}" destId="{BCE3094B-A8EC-43C4-9923-99B0AAAA8FFE}" srcOrd="7" destOrd="0" presId="urn:microsoft.com/office/officeart/2008/layout/LinedList"/>
    <dgm:cxn modelId="{BB9D1BA1-7560-421F-ACCB-9719A038B5CB}" type="presParOf" srcId="{BCE3094B-A8EC-43C4-9923-99B0AAAA8FFE}" destId="{799F15F7-F263-4583-90D9-77AF064DE16F}" srcOrd="0" destOrd="0" presId="urn:microsoft.com/office/officeart/2008/layout/LinedList"/>
    <dgm:cxn modelId="{8F0DC680-EB21-4476-B6D2-6D38B5F32CB5}" type="presParOf" srcId="{BCE3094B-A8EC-43C4-9923-99B0AAAA8FFE}" destId="{37B45B62-FA6C-4788-B9E6-FBEC2A2554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F3FD84-46AE-43D4-A0E9-EDE6830E8A9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806772D-4A73-4AF8-AEFF-EB932AFC41EB}">
      <dgm:prSet/>
      <dgm:spPr/>
      <dgm:t>
        <a:bodyPr/>
        <a:lstStyle/>
        <a:p>
          <a:r>
            <a:rPr lang="en-US" dirty="0" err="1"/>
            <a:t>iSPEX</a:t>
          </a:r>
          <a:r>
            <a:rPr lang="en-US" dirty="0"/>
            <a:t> is an innovative way to measure aerosols. It needs an instrument which measures properties of small particles in the sky: aerosols.</a:t>
          </a:r>
        </a:p>
      </dgm:t>
    </dgm:pt>
    <dgm:pt modelId="{819982E0-1C51-408E-80C1-6386289BE4C3}" type="parTrans" cxnId="{93CB1841-D450-466B-961D-BCB9678865D2}">
      <dgm:prSet/>
      <dgm:spPr/>
      <dgm:t>
        <a:bodyPr/>
        <a:lstStyle/>
        <a:p>
          <a:endParaRPr lang="en-US"/>
        </a:p>
      </dgm:t>
    </dgm:pt>
    <dgm:pt modelId="{9394CA42-8B6D-40FB-821C-0661BB598B07}" type="sibTrans" cxnId="{93CB1841-D450-466B-961D-BCB9678865D2}">
      <dgm:prSet/>
      <dgm:spPr/>
      <dgm:t>
        <a:bodyPr/>
        <a:lstStyle/>
        <a:p>
          <a:endParaRPr lang="en-US"/>
        </a:p>
      </dgm:t>
    </dgm:pt>
    <dgm:pt modelId="{61B326A1-8793-4573-BB4E-39E25D8816EE}">
      <dgm:prSet/>
      <dgm:spPr/>
      <dgm:t>
        <a:bodyPr/>
        <a:lstStyle/>
        <a:p>
          <a:r>
            <a:rPr lang="en-US" dirty="0"/>
            <a:t>Tools: Citizen Science, added measurement device</a:t>
          </a:r>
        </a:p>
      </dgm:t>
    </dgm:pt>
    <dgm:pt modelId="{FD5BE152-A167-41BF-8B8C-8BEAAF81D1AF}" type="parTrans" cxnId="{3319692F-15A3-45F7-9D2B-65111BDE9502}">
      <dgm:prSet/>
      <dgm:spPr/>
      <dgm:t>
        <a:bodyPr/>
        <a:lstStyle/>
        <a:p>
          <a:endParaRPr lang="en-US"/>
        </a:p>
      </dgm:t>
    </dgm:pt>
    <dgm:pt modelId="{7B0AACCE-DDEE-48AD-AAD1-D3AD4434BEAD}" type="sibTrans" cxnId="{3319692F-15A3-45F7-9D2B-65111BDE9502}">
      <dgm:prSet/>
      <dgm:spPr/>
      <dgm:t>
        <a:bodyPr/>
        <a:lstStyle/>
        <a:p>
          <a:endParaRPr lang="en-US"/>
        </a:p>
      </dgm:t>
    </dgm:pt>
    <dgm:pt modelId="{D751C3A3-F221-4E90-A2A4-017092E67844}">
      <dgm:prSet/>
      <dgm:spPr/>
      <dgm:t>
        <a:bodyPr/>
        <a:lstStyle/>
        <a:p>
          <a:r>
            <a:rPr lang="en-US" dirty="0"/>
            <a:t>Goals: Citizen engagement, citizen awareness, data-collection</a:t>
          </a:r>
        </a:p>
      </dgm:t>
    </dgm:pt>
    <dgm:pt modelId="{203E4E7A-A22D-48E6-AD4D-E27229909A5B}" type="parTrans" cxnId="{E33614C9-7588-41BC-97D0-580CFD49B51F}">
      <dgm:prSet/>
      <dgm:spPr/>
      <dgm:t>
        <a:bodyPr/>
        <a:lstStyle/>
        <a:p>
          <a:endParaRPr lang="en-US"/>
        </a:p>
      </dgm:t>
    </dgm:pt>
    <dgm:pt modelId="{5C8D6D91-35D5-42D2-A3FE-F09979AB3FE0}" type="sibTrans" cxnId="{E33614C9-7588-41BC-97D0-580CFD49B51F}">
      <dgm:prSet/>
      <dgm:spPr/>
      <dgm:t>
        <a:bodyPr/>
        <a:lstStyle/>
        <a:p>
          <a:endParaRPr lang="en-US"/>
        </a:p>
      </dgm:t>
    </dgm:pt>
    <dgm:pt modelId="{C8EA4AA1-64A4-4FCE-848D-DC2A5B5AC26A}">
      <dgm:prSet/>
      <dgm:spPr/>
      <dgm:t>
        <a:bodyPr/>
        <a:lstStyle/>
        <a:p>
          <a:r>
            <a:rPr lang="en-US" dirty="0"/>
            <a:t>Used in: Leiden, Netherlands</a:t>
          </a:r>
        </a:p>
      </dgm:t>
    </dgm:pt>
    <dgm:pt modelId="{1FBBCFC3-363D-45CD-A1BC-4CEF9ECBEDA3}" type="parTrans" cxnId="{2A802EE1-C6E3-4064-94EE-B2A01D84BF5C}">
      <dgm:prSet/>
      <dgm:spPr/>
      <dgm:t>
        <a:bodyPr/>
        <a:lstStyle/>
        <a:p>
          <a:endParaRPr lang="en-US"/>
        </a:p>
      </dgm:t>
    </dgm:pt>
    <dgm:pt modelId="{3E9C5D20-73F7-44AF-93AF-03C33ABDF4D9}" type="sibTrans" cxnId="{2A802EE1-C6E3-4064-94EE-B2A01D84BF5C}">
      <dgm:prSet/>
      <dgm:spPr/>
      <dgm:t>
        <a:bodyPr/>
        <a:lstStyle/>
        <a:p>
          <a:endParaRPr lang="en-US"/>
        </a:p>
      </dgm:t>
    </dgm:pt>
    <dgm:pt modelId="{F017A501-1D33-4A7A-9517-4168133D86B7}" type="pres">
      <dgm:prSet presAssocID="{52F3FD84-46AE-43D4-A0E9-EDE6830E8A99}" presName="linear" presStyleCnt="0">
        <dgm:presLayoutVars>
          <dgm:animLvl val="lvl"/>
          <dgm:resizeHandles val="exact"/>
        </dgm:presLayoutVars>
      </dgm:prSet>
      <dgm:spPr/>
    </dgm:pt>
    <dgm:pt modelId="{DF55AA65-4493-4DE5-8202-898E53860FF9}" type="pres">
      <dgm:prSet presAssocID="{F806772D-4A73-4AF8-AEFF-EB932AFC41EB}" presName="parentText" presStyleLbl="node1" presStyleIdx="0" presStyleCnt="4">
        <dgm:presLayoutVars>
          <dgm:chMax val="0"/>
          <dgm:bulletEnabled val="1"/>
        </dgm:presLayoutVars>
      </dgm:prSet>
      <dgm:spPr/>
    </dgm:pt>
    <dgm:pt modelId="{AFE22DC2-8569-45C2-9576-41383BA6549C}" type="pres">
      <dgm:prSet presAssocID="{9394CA42-8B6D-40FB-821C-0661BB598B07}" presName="spacer" presStyleCnt="0"/>
      <dgm:spPr/>
    </dgm:pt>
    <dgm:pt modelId="{5A5C3C3B-1B11-40FD-B1B3-1044AF5038A4}" type="pres">
      <dgm:prSet presAssocID="{61B326A1-8793-4573-BB4E-39E25D8816EE}" presName="parentText" presStyleLbl="node1" presStyleIdx="1" presStyleCnt="4">
        <dgm:presLayoutVars>
          <dgm:chMax val="0"/>
          <dgm:bulletEnabled val="1"/>
        </dgm:presLayoutVars>
      </dgm:prSet>
      <dgm:spPr/>
    </dgm:pt>
    <dgm:pt modelId="{80A2A871-07B4-404E-BCE9-75F1B1333C75}" type="pres">
      <dgm:prSet presAssocID="{7B0AACCE-DDEE-48AD-AAD1-D3AD4434BEAD}" presName="spacer" presStyleCnt="0"/>
      <dgm:spPr/>
    </dgm:pt>
    <dgm:pt modelId="{B27212F4-DF22-431D-A183-D84E6710B180}" type="pres">
      <dgm:prSet presAssocID="{D751C3A3-F221-4E90-A2A4-017092E67844}" presName="parentText" presStyleLbl="node1" presStyleIdx="2" presStyleCnt="4">
        <dgm:presLayoutVars>
          <dgm:chMax val="0"/>
          <dgm:bulletEnabled val="1"/>
        </dgm:presLayoutVars>
      </dgm:prSet>
      <dgm:spPr/>
    </dgm:pt>
    <dgm:pt modelId="{6EBCCD55-440F-4653-9263-AD9EF3E30E8E}" type="pres">
      <dgm:prSet presAssocID="{5C8D6D91-35D5-42D2-A3FE-F09979AB3FE0}" presName="spacer" presStyleCnt="0"/>
      <dgm:spPr/>
    </dgm:pt>
    <dgm:pt modelId="{B29EBDE2-F6F2-4671-86C3-A4D793F344E6}" type="pres">
      <dgm:prSet presAssocID="{C8EA4AA1-64A4-4FCE-848D-DC2A5B5AC26A}" presName="parentText" presStyleLbl="node1" presStyleIdx="3" presStyleCnt="4">
        <dgm:presLayoutVars>
          <dgm:chMax val="0"/>
          <dgm:bulletEnabled val="1"/>
        </dgm:presLayoutVars>
      </dgm:prSet>
      <dgm:spPr/>
    </dgm:pt>
  </dgm:ptLst>
  <dgm:cxnLst>
    <dgm:cxn modelId="{64A2F320-E110-42F3-A327-E6946C4E76C7}" type="presOf" srcId="{52F3FD84-46AE-43D4-A0E9-EDE6830E8A99}" destId="{F017A501-1D33-4A7A-9517-4168133D86B7}" srcOrd="0" destOrd="0" presId="urn:microsoft.com/office/officeart/2005/8/layout/vList2"/>
    <dgm:cxn modelId="{3319692F-15A3-45F7-9D2B-65111BDE9502}" srcId="{52F3FD84-46AE-43D4-A0E9-EDE6830E8A99}" destId="{61B326A1-8793-4573-BB4E-39E25D8816EE}" srcOrd="1" destOrd="0" parTransId="{FD5BE152-A167-41BF-8B8C-8BEAAF81D1AF}" sibTransId="{7B0AACCE-DDEE-48AD-AAD1-D3AD4434BEAD}"/>
    <dgm:cxn modelId="{93CB1841-D450-466B-961D-BCB9678865D2}" srcId="{52F3FD84-46AE-43D4-A0E9-EDE6830E8A99}" destId="{F806772D-4A73-4AF8-AEFF-EB932AFC41EB}" srcOrd="0" destOrd="0" parTransId="{819982E0-1C51-408E-80C1-6386289BE4C3}" sibTransId="{9394CA42-8B6D-40FB-821C-0661BB598B07}"/>
    <dgm:cxn modelId="{1624DA44-CDAB-4652-8375-B20812658EDB}" type="presOf" srcId="{D751C3A3-F221-4E90-A2A4-017092E67844}" destId="{B27212F4-DF22-431D-A183-D84E6710B180}" srcOrd="0" destOrd="0" presId="urn:microsoft.com/office/officeart/2005/8/layout/vList2"/>
    <dgm:cxn modelId="{EB19006D-A41F-4342-A9A5-49D8736573B1}" type="presOf" srcId="{61B326A1-8793-4573-BB4E-39E25D8816EE}" destId="{5A5C3C3B-1B11-40FD-B1B3-1044AF5038A4}" srcOrd="0" destOrd="0" presId="urn:microsoft.com/office/officeart/2005/8/layout/vList2"/>
    <dgm:cxn modelId="{4201AFA0-305C-49ED-ACDE-4C66ADFC94A0}" type="presOf" srcId="{F806772D-4A73-4AF8-AEFF-EB932AFC41EB}" destId="{DF55AA65-4493-4DE5-8202-898E53860FF9}" srcOrd="0" destOrd="0" presId="urn:microsoft.com/office/officeart/2005/8/layout/vList2"/>
    <dgm:cxn modelId="{AB6559AF-E903-44FB-85A7-842EC11909CC}" type="presOf" srcId="{C8EA4AA1-64A4-4FCE-848D-DC2A5B5AC26A}" destId="{B29EBDE2-F6F2-4671-86C3-A4D793F344E6}" srcOrd="0" destOrd="0" presId="urn:microsoft.com/office/officeart/2005/8/layout/vList2"/>
    <dgm:cxn modelId="{E33614C9-7588-41BC-97D0-580CFD49B51F}" srcId="{52F3FD84-46AE-43D4-A0E9-EDE6830E8A99}" destId="{D751C3A3-F221-4E90-A2A4-017092E67844}" srcOrd="2" destOrd="0" parTransId="{203E4E7A-A22D-48E6-AD4D-E27229909A5B}" sibTransId="{5C8D6D91-35D5-42D2-A3FE-F09979AB3FE0}"/>
    <dgm:cxn modelId="{2A802EE1-C6E3-4064-94EE-B2A01D84BF5C}" srcId="{52F3FD84-46AE-43D4-A0E9-EDE6830E8A99}" destId="{C8EA4AA1-64A4-4FCE-848D-DC2A5B5AC26A}" srcOrd="3" destOrd="0" parTransId="{1FBBCFC3-363D-45CD-A1BC-4CEF9ECBEDA3}" sibTransId="{3E9C5D20-73F7-44AF-93AF-03C33ABDF4D9}"/>
    <dgm:cxn modelId="{8E172256-A599-468C-9C43-CE2114467E40}" type="presParOf" srcId="{F017A501-1D33-4A7A-9517-4168133D86B7}" destId="{DF55AA65-4493-4DE5-8202-898E53860FF9}" srcOrd="0" destOrd="0" presId="urn:microsoft.com/office/officeart/2005/8/layout/vList2"/>
    <dgm:cxn modelId="{3C70B165-9459-4CDE-8DCB-EF8999C80725}" type="presParOf" srcId="{F017A501-1D33-4A7A-9517-4168133D86B7}" destId="{AFE22DC2-8569-45C2-9576-41383BA6549C}" srcOrd="1" destOrd="0" presId="urn:microsoft.com/office/officeart/2005/8/layout/vList2"/>
    <dgm:cxn modelId="{88616284-1BB8-4A77-9AD5-FE1280992882}" type="presParOf" srcId="{F017A501-1D33-4A7A-9517-4168133D86B7}" destId="{5A5C3C3B-1B11-40FD-B1B3-1044AF5038A4}" srcOrd="2" destOrd="0" presId="urn:microsoft.com/office/officeart/2005/8/layout/vList2"/>
    <dgm:cxn modelId="{43043E10-3C7A-4082-9842-E75E2905488D}" type="presParOf" srcId="{F017A501-1D33-4A7A-9517-4168133D86B7}" destId="{80A2A871-07B4-404E-BCE9-75F1B1333C75}" srcOrd="3" destOrd="0" presId="urn:microsoft.com/office/officeart/2005/8/layout/vList2"/>
    <dgm:cxn modelId="{56802102-6297-435F-B5A4-3E284AD638E9}" type="presParOf" srcId="{F017A501-1D33-4A7A-9517-4168133D86B7}" destId="{B27212F4-DF22-431D-A183-D84E6710B180}" srcOrd="4" destOrd="0" presId="urn:microsoft.com/office/officeart/2005/8/layout/vList2"/>
    <dgm:cxn modelId="{062D8576-773A-42F1-B3A3-C175679405DB}" type="presParOf" srcId="{F017A501-1D33-4A7A-9517-4168133D86B7}" destId="{6EBCCD55-440F-4653-9263-AD9EF3E30E8E}" srcOrd="5" destOrd="0" presId="urn:microsoft.com/office/officeart/2005/8/layout/vList2"/>
    <dgm:cxn modelId="{BC31D65C-7B24-4A29-8169-B75F092C2F03}" type="presParOf" srcId="{F017A501-1D33-4A7A-9517-4168133D86B7}" destId="{B29EBDE2-F6F2-4671-86C3-A4D793F344E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C945C6F-EBC6-4ECA-8FBB-89A80C227F4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BA17F24-F8FE-46F7-BC33-5418BB296A8A}">
      <dgm:prSet/>
      <dgm:spPr/>
      <dgm:t>
        <a:bodyPr/>
        <a:lstStyle/>
        <a:p>
          <a:r>
            <a:rPr lang="en-US" dirty="0"/>
            <a:t>Actual usefulness: recruitment, community building </a:t>
          </a:r>
        </a:p>
      </dgm:t>
    </dgm:pt>
    <dgm:pt modelId="{D037973F-668C-45DF-9228-091C5458C681}" type="parTrans" cxnId="{313E1E01-BF81-4B2C-9D3D-B1B265323995}">
      <dgm:prSet/>
      <dgm:spPr/>
      <dgm:t>
        <a:bodyPr/>
        <a:lstStyle/>
        <a:p>
          <a:endParaRPr lang="en-US"/>
        </a:p>
      </dgm:t>
    </dgm:pt>
    <dgm:pt modelId="{075E3C9D-A8BC-470E-91D3-E1BCD7E5C632}" type="sibTrans" cxnId="{313E1E01-BF81-4B2C-9D3D-B1B265323995}">
      <dgm:prSet/>
      <dgm:spPr/>
      <dgm:t>
        <a:bodyPr/>
        <a:lstStyle/>
        <a:p>
          <a:endParaRPr lang="en-US"/>
        </a:p>
      </dgm:t>
    </dgm:pt>
    <dgm:pt modelId="{3A4373FE-2536-4834-AE55-08DADE073EE1}">
      <dgm:prSet/>
      <dgm:spPr/>
      <dgm:t>
        <a:bodyPr/>
        <a:lstStyle/>
        <a:p>
          <a:r>
            <a:rPr lang="en-US"/>
            <a:t>Successful cases use collective events for community building </a:t>
          </a:r>
        </a:p>
      </dgm:t>
    </dgm:pt>
    <dgm:pt modelId="{7E817A00-4FDA-4D7F-AED8-8E1BE8F6FEB4}" type="parTrans" cxnId="{C2A411F3-27B1-49AB-8EC4-7FC6D5DB401E}">
      <dgm:prSet/>
      <dgm:spPr/>
      <dgm:t>
        <a:bodyPr/>
        <a:lstStyle/>
        <a:p>
          <a:endParaRPr lang="en-US"/>
        </a:p>
      </dgm:t>
    </dgm:pt>
    <dgm:pt modelId="{57A3B5DB-FD38-4848-8AD4-888AC4267091}" type="sibTrans" cxnId="{C2A411F3-27B1-49AB-8EC4-7FC6D5DB401E}">
      <dgm:prSet/>
      <dgm:spPr/>
      <dgm:t>
        <a:bodyPr/>
        <a:lstStyle/>
        <a:p>
          <a:endParaRPr lang="en-US"/>
        </a:p>
      </dgm:t>
    </dgm:pt>
    <dgm:pt modelId="{FD2FAD9D-B38B-4113-B556-FFDC5B6897AC}">
      <dgm:prSet/>
      <dgm:spPr/>
      <dgm:t>
        <a:bodyPr/>
        <a:lstStyle/>
        <a:p>
          <a:r>
            <a:rPr lang="en-US"/>
            <a:t>Use of digital tools sometimes cause individual participation rather than collective </a:t>
          </a:r>
        </a:p>
      </dgm:t>
    </dgm:pt>
    <dgm:pt modelId="{45CA689F-FF61-49EF-B9F4-169A32BF2A8C}" type="parTrans" cxnId="{2964D3C1-6FB2-40E3-BC0C-06BE007BD889}">
      <dgm:prSet/>
      <dgm:spPr/>
      <dgm:t>
        <a:bodyPr/>
        <a:lstStyle/>
        <a:p>
          <a:endParaRPr lang="en-US"/>
        </a:p>
      </dgm:t>
    </dgm:pt>
    <dgm:pt modelId="{65865C6B-7C9D-46A5-95F6-0CF22544DFD5}" type="sibTrans" cxnId="{2964D3C1-6FB2-40E3-BC0C-06BE007BD889}">
      <dgm:prSet/>
      <dgm:spPr/>
      <dgm:t>
        <a:bodyPr/>
        <a:lstStyle/>
        <a:p>
          <a:endParaRPr lang="en-US"/>
        </a:p>
      </dgm:t>
    </dgm:pt>
    <dgm:pt modelId="{0EE4A57D-46F1-49CB-ACAC-2AB341974BDF}">
      <dgm:prSet/>
      <dgm:spPr/>
      <dgm:t>
        <a:bodyPr/>
        <a:lstStyle/>
        <a:p>
          <a:r>
            <a:rPr lang="en-US"/>
            <a:t>New roles: platform builders</a:t>
          </a:r>
        </a:p>
      </dgm:t>
    </dgm:pt>
    <dgm:pt modelId="{E742A133-8549-431F-B3AB-F5E1288F3F6B}" type="parTrans" cxnId="{74470CB1-3945-41BA-BA88-B7AAA1C66D47}">
      <dgm:prSet/>
      <dgm:spPr/>
      <dgm:t>
        <a:bodyPr/>
        <a:lstStyle/>
        <a:p>
          <a:endParaRPr lang="en-US"/>
        </a:p>
      </dgm:t>
    </dgm:pt>
    <dgm:pt modelId="{0A9D906A-B911-402B-AB1C-E86D5B32846D}" type="sibTrans" cxnId="{74470CB1-3945-41BA-BA88-B7AAA1C66D47}">
      <dgm:prSet/>
      <dgm:spPr/>
      <dgm:t>
        <a:bodyPr/>
        <a:lstStyle/>
        <a:p>
          <a:endParaRPr lang="en-US"/>
        </a:p>
      </dgm:t>
    </dgm:pt>
    <dgm:pt modelId="{ECDA16A3-1E40-4503-B16F-CA7D181ADDF9}">
      <dgm:prSet/>
      <dgm:spPr/>
      <dgm:t>
        <a:bodyPr/>
        <a:lstStyle/>
        <a:p>
          <a:r>
            <a:rPr lang="en-US" dirty="0"/>
            <a:t>Most projects do not last long: due to maintenance, funding, being project-based </a:t>
          </a:r>
        </a:p>
      </dgm:t>
    </dgm:pt>
    <dgm:pt modelId="{A9B6CCE5-615B-4EDD-A555-C1A3BD310310}" type="parTrans" cxnId="{0D185DAC-1B06-4389-8E96-09AE554B4FF6}">
      <dgm:prSet/>
      <dgm:spPr/>
      <dgm:t>
        <a:bodyPr/>
        <a:lstStyle/>
        <a:p>
          <a:endParaRPr lang="en-US"/>
        </a:p>
      </dgm:t>
    </dgm:pt>
    <dgm:pt modelId="{8E9A08F8-57F6-4C54-8911-5D03380157D9}" type="sibTrans" cxnId="{0D185DAC-1B06-4389-8E96-09AE554B4FF6}">
      <dgm:prSet/>
      <dgm:spPr/>
      <dgm:t>
        <a:bodyPr/>
        <a:lstStyle/>
        <a:p>
          <a:endParaRPr lang="en-US"/>
        </a:p>
      </dgm:t>
    </dgm:pt>
    <dgm:pt modelId="{96EBEB4D-9329-4793-9B17-014601041F4A}">
      <dgm:prSet/>
      <dgm:spPr/>
      <dgm:t>
        <a:bodyPr/>
        <a:lstStyle/>
        <a:p>
          <a:r>
            <a:rPr lang="en-US" dirty="0"/>
            <a:t>Open-source tools though very valuable:  public lack tools to access them </a:t>
          </a:r>
        </a:p>
      </dgm:t>
    </dgm:pt>
    <dgm:pt modelId="{C766976B-4993-48D8-B05C-BB534CE4D770}" type="parTrans" cxnId="{92B41184-6C0B-4E3E-BCA9-C584FDDAA660}">
      <dgm:prSet/>
      <dgm:spPr/>
      <dgm:t>
        <a:bodyPr/>
        <a:lstStyle/>
        <a:p>
          <a:endParaRPr lang="en-US"/>
        </a:p>
      </dgm:t>
    </dgm:pt>
    <dgm:pt modelId="{CAE6DAF7-845D-4066-B47A-1F82042E8201}" type="sibTrans" cxnId="{92B41184-6C0B-4E3E-BCA9-C584FDDAA660}">
      <dgm:prSet/>
      <dgm:spPr/>
      <dgm:t>
        <a:bodyPr/>
        <a:lstStyle/>
        <a:p>
          <a:endParaRPr lang="en-US"/>
        </a:p>
      </dgm:t>
    </dgm:pt>
    <dgm:pt modelId="{995A6477-22AE-4314-B986-19B5A4F58191}" type="pres">
      <dgm:prSet presAssocID="{FC945C6F-EBC6-4ECA-8FBB-89A80C227F44}" presName="linear" presStyleCnt="0">
        <dgm:presLayoutVars>
          <dgm:animLvl val="lvl"/>
          <dgm:resizeHandles val="exact"/>
        </dgm:presLayoutVars>
      </dgm:prSet>
      <dgm:spPr/>
    </dgm:pt>
    <dgm:pt modelId="{BDE0FEA5-2BBE-44D3-8BA9-FC7E5F3830D2}" type="pres">
      <dgm:prSet presAssocID="{FBA17F24-F8FE-46F7-BC33-5418BB296A8A}" presName="parentText" presStyleLbl="node1" presStyleIdx="0" presStyleCnt="6">
        <dgm:presLayoutVars>
          <dgm:chMax val="0"/>
          <dgm:bulletEnabled val="1"/>
        </dgm:presLayoutVars>
      </dgm:prSet>
      <dgm:spPr/>
    </dgm:pt>
    <dgm:pt modelId="{DA0EE09C-9EA7-44CE-A8AB-13A2B2B34F1D}" type="pres">
      <dgm:prSet presAssocID="{075E3C9D-A8BC-470E-91D3-E1BCD7E5C632}" presName="spacer" presStyleCnt="0"/>
      <dgm:spPr/>
    </dgm:pt>
    <dgm:pt modelId="{7B927B8A-E52E-4BEA-973D-1F1504E68D68}" type="pres">
      <dgm:prSet presAssocID="{3A4373FE-2536-4834-AE55-08DADE073EE1}" presName="parentText" presStyleLbl="node1" presStyleIdx="1" presStyleCnt="6">
        <dgm:presLayoutVars>
          <dgm:chMax val="0"/>
          <dgm:bulletEnabled val="1"/>
        </dgm:presLayoutVars>
      </dgm:prSet>
      <dgm:spPr/>
    </dgm:pt>
    <dgm:pt modelId="{8BE8E5BE-625F-4DB7-8433-000E52EF8CB5}" type="pres">
      <dgm:prSet presAssocID="{57A3B5DB-FD38-4848-8AD4-888AC4267091}" presName="spacer" presStyleCnt="0"/>
      <dgm:spPr/>
    </dgm:pt>
    <dgm:pt modelId="{7626137B-5968-427F-A84D-82E6EF76F0AA}" type="pres">
      <dgm:prSet presAssocID="{FD2FAD9D-B38B-4113-B556-FFDC5B6897AC}" presName="parentText" presStyleLbl="node1" presStyleIdx="2" presStyleCnt="6">
        <dgm:presLayoutVars>
          <dgm:chMax val="0"/>
          <dgm:bulletEnabled val="1"/>
        </dgm:presLayoutVars>
      </dgm:prSet>
      <dgm:spPr/>
    </dgm:pt>
    <dgm:pt modelId="{B88F0176-7DD1-47B4-902A-8542AFCDEA59}" type="pres">
      <dgm:prSet presAssocID="{65865C6B-7C9D-46A5-95F6-0CF22544DFD5}" presName="spacer" presStyleCnt="0"/>
      <dgm:spPr/>
    </dgm:pt>
    <dgm:pt modelId="{F004692C-C2A9-4700-9649-75290B23C18B}" type="pres">
      <dgm:prSet presAssocID="{0EE4A57D-46F1-49CB-ACAC-2AB341974BDF}" presName="parentText" presStyleLbl="node1" presStyleIdx="3" presStyleCnt="6">
        <dgm:presLayoutVars>
          <dgm:chMax val="0"/>
          <dgm:bulletEnabled val="1"/>
        </dgm:presLayoutVars>
      </dgm:prSet>
      <dgm:spPr/>
    </dgm:pt>
    <dgm:pt modelId="{47EB96D6-77FD-4FAA-AFB7-8C6C69B7D834}" type="pres">
      <dgm:prSet presAssocID="{0A9D906A-B911-402B-AB1C-E86D5B32846D}" presName="spacer" presStyleCnt="0"/>
      <dgm:spPr/>
    </dgm:pt>
    <dgm:pt modelId="{CDB49DAC-2800-4548-B0A4-C355417D0414}" type="pres">
      <dgm:prSet presAssocID="{ECDA16A3-1E40-4503-B16F-CA7D181ADDF9}" presName="parentText" presStyleLbl="node1" presStyleIdx="4" presStyleCnt="6">
        <dgm:presLayoutVars>
          <dgm:chMax val="0"/>
          <dgm:bulletEnabled val="1"/>
        </dgm:presLayoutVars>
      </dgm:prSet>
      <dgm:spPr/>
    </dgm:pt>
    <dgm:pt modelId="{9AAFD0CE-121F-463A-A97D-4527846D081B}" type="pres">
      <dgm:prSet presAssocID="{8E9A08F8-57F6-4C54-8911-5D03380157D9}" presName="spacer" presStyleCnt="0"/>
      <dgm:spPr/>
    </dgm:pt>
    <dgm:pt modelId="{0FBB16EC-ABBE-4EA1-854A-BC0CA430F514}" type="pres">
      <dgm:prSet presAssocID="{96EBEB4D-9329-4793-9B17-014601041F4A}" presName="parentText" presStyleLbl="node1" presStyleIdx="5" presStyleCnt="6">
        <dgm:presLayoutVars>
          <dgm:chMax val="0"/>
          <dgm:bulletEnabled val="1"/>
        </dgm:presLayoutVars>
      </dgm:prSet>
      <dgm:spPr/>
    </dgm:pt>
  </dgm:ptLst>
  <dgm:cxnLst>
    <dgm:cxn modelId="{313E1E01-BF81-4B2C-9D3D-B1B265323995}" srcId="{FC945C6F-EBC6-4ECA-8FBB-89A80C227F44}" destId="{FBA17F24-F8FE-46F7-BC33-5418BB296A8A}" srcOrd="0" destOrd="0" parTransId="{D037973F-668C-45DF-9228-091C5458C681}" sibTransId="{075E3C9D-A8BC-470E-91D3-E1BCD7E5C632}"/>
    <dgm:cxn modelId="{C5FDC227-EC2C-46EC-B8A8-28681A3411F5}" type="presOf" srcId="{FBA17F24-F8FE-46F7-BC33-5418BB296A8A}" destId="{BDE0FEA5-2BBE-44D3-8BA9-FC7E5F3830D2}" srcOrd="0" destOrd="0" presId="urn:microsoft.com/office/officeart/2005/8/layout/vList2"/>
    <dgm:cxn modelId="{4425BA4A-E6F9-4761-878A-522BD0EF1E11}" type="presOf" srcId="{FD2FAD9D-B38B-4113-B556-FFDC5B6897AC}" destId="{7626137B-5968-427F-A84D-82E6EF76F0AA}" srcOrd="0" destOrd="0" presId="urn:microsoft.com/office/officeart/2005/8/layout/vList2"/>
    <dgm:cxn modelId="{93C1E87C-54B6-43B8-B67B-277BFC4A6367}" type="presOf" srcId="{ECDA16A3-1E40-4503-B16F-CA7D181ADDF9}" destId="{CDB49DAC-2800-4548-B0A4-C355417D0414}" srcOrd="0" destOrd="0" presId="urn:microsoft.com/office/officeart/2005/8/layout/vList2"/>
    <dgm:cxn modelId="{92B41184-6C0B-4E3E-BCA9-C584FDDAA660}" srcId="{FC945C6F-EBC6-4ECA-8FBB-89A80C227F44}" destId="{96EBEB4D-9329-4793-9B17-014601041F4A}" srcOrd="5" destOrd="0" parTransId="{C766976B-4993-48D8-B05C-BB534CE4D770}" sibTransId="{CAE6DAF7-845D-4066-B47A-1F82042E8201}"/>
    <dgm:cxn modelId="{EFCAEF8F-FBA4-4937-ABCA-9DB0197E05A9}" type="presOf" srcId="{96EBEB4D-9329-4793-9B17-014601041F4A}" destId="{0FBB16EC-ABBE-4EA1-854A-BC0CA430F514}" srcOrd="0" destOrd="0" presId="urn:microsoft.com/office/officeart/2005/8/layout/vList2"/>
    <dgm:cxn modelId="{0D185DAC-1B06-4389-8E96-09AE554B4FF6}" srcId="{FC945C6F-EBC6-4ECA-8FBB-89A80C227F44}" destId="{ECDA16A3-1E40-4503-B16F-CA7D181ADDF9}" srcOrd="4" destOrd="0" parTransId="{A9B6CCE5-615B-4EDD-A555-C1A3BD310310}" sibTransId="{8E9A08F8-57F6-4C54-8911-5D03380157D9}"/>
    <dgm:cxn modelId="{74470CB1-3945-41BA-BA88-B7AAA1C66D47}" srcId="{FC945C6F-EBC6-4ECA-8FBB-89A80C227F44}" destId="{0EE4A57D-46F1-49CB-ACAC-2AB341974BDF}" srcOrd="3" destOrd="0" parTransId="{E742A133-8549-431F-B3AB-F5E1288F3F6B}" sibTransId="{0A9D906A-B911-402B-AB1C-E86D5B32846D}"/>
    <dgm:cxn modelId="{F896B4B8-BD06-4BB9-9848-54BF7659C5D6}" type="presOf" srcId="{3A4373FE-2536-4834-AE55-08DADE073EE1}" destId="{7B927B8A-E52E-4BEA-973D-1F1504E68D68}" srcOrd="0" destOrd="0" presId="urn:microsoft.com/office/officeart/2005/8/layout/vList2"/>
    <dgm:cxn modelId="{2964D3C1-6FB2-40E3-BC0C-06BE007BD889}" srcId="{FC945C6F-EBC6-4ECA-8FBB-89A80C227F44}" destId="{FD2FAD9D-B38B-4113-B556-FFDC5B6897AC}" srcOrd="2" destOrd="0" parTransId="{45CA689F-FF61-49EF-B9F4-169A32BF2A8C}" sibTransId="{65865C6B-7C9D-46A5-95F6-0CF22544DFD5}"/>
    <dgm:cxn modelId="{DDDBB9DD-7AD5-42DF-9AFC-1720B70BFBAE}" type="presOf" srcId="{0EE4A57D-46F1-49CB-ACAC-2AB341974BDF}" destId="{F004692C-C2A9-4700-9649-75290B23C18B}" srcOrd="0" destOrd="0" presId="urn:microsoft.com/office/officeart/2005/8/layout/vList2"/>
    <dgm:cxn modelId="{AC2147E7-7057-4104-9023-BFF209627FB2}" type="presOf" srcId="{FC945C6F-EBC6-4ECA-8FBB-89A80C227F44}" destId="{995A6477-22AE-4314-B986-19B5A4F58191}" srcOrd="0" destOrd="0" presId="urn:microsoft.com/office/officeart/2005/8/layout/vList2"/>
    <dgm:cxn modelId="{C2A411F3-27B1-49AB-8EC4-7FC6D5DB401E}" srcId="{FC945C6F-EBC6-4ECA-8FBB-89A80C227F44}" destId="{3A4373FE-2536-4834-AE55-08DADE073EE1}" srcOrd="1" destOrd="0" parTransId="{7E817A00-4FDA-4D7F-AED8-8E1BE8F6FEB4}" sibTransId="{57A3B5DB-FD38-4848-8AD4-888AC4267091}"/>
    <dgm:cxn modelId="{E75FAE1C-22A8-4FF3-8227-E4C50F57DAC0}" type="presParOf" srcId="{995A6477-22AE-4314-B986-19B5A4F58191}" destId="{BDE0FEA5-2BBE-44D3-8BA9-FC7E5F3830D2}" srcOrd="0" destOrd="0" presId="urn:microsoft.com/office/officeart/2005/8/layout/vList2"/>
    <dgm:cxn modelId="{272F45D8-CAC6-4D49-8E38-66B6176F0336}" type="presParOf" srcId="{995A6477-22AE-4314-B986-19B5A4F58191}" destId="{DA0EE09C-9EA7-44CE-A8AB-13A2B2B34F1D}" srcOrd="1" destOrd="0" presId="urn:microsoft.com/office/officeart/2005/8/layout/vList2"/>
    <dgm:cxn modelId="{F2D9CD00-1FAB-4820-8DBE-B028F34623D3}" type="presParOf" srcId="{995A6477-22AE-4314-B986-19B5A4F58191}" destId="{7B927B8A-E52E-4BEA-973D-1F1504E68D68}" srcOrd="2" destOrd="0" presId="urn:microsoft.com/office/officeart/2005/8/layout/vList2"/>
    <dgm:cxn modelId="{42491954-7FD0-4C51-9A07-5E6619E6E1F4}" type="presParOf" srcId="{995A6477-22AE-4314-B986-19B5A4F58191}" destId="{8BE8E5BE-625F-4DB7-8433-000E52EF8CB5}" srcOrd="3" destOrd="0" presId="urn:microsoft.com/office/officeart/2005/8/layout/vList2"/>
    <dgm:cxn modelId="{78F94CF9-9FCF-42C3-A413-4A15126FEE23}" type="presParOf" srcId="{995A6477-22AE-4314-B986-19B5A4F58191}" destId="{7626137B-5968-427F-A84D-82E6EF76F0AA}" srcOrd="4" destOrd="0" presId="urn:microsoft.com/office/officeart/2005/8/layout/vList2"/>
    <dgm:cxn modelId="{14E1C682-46B1-4443-9098-C655E7A4934F}" type="presParOf" srcId="{995A6477-22AE-4314-B986-19B5A4F58191}" destId="{B88F0176-7DD1-47B4-902A-8542AFCDEA59}" srcOrd="5" destOrd="0" presId="urn:microsoft.com/office/officeart/2005/8/layout/vList2"/>
    <dgm:cxn modelId="{53396368-8024-4BEE-8F5D-4151F0EE8FC7}" type="presParOf" srcId="{995A6477-22AE-4314-B986-19B5A4F58191}" destId="{F004692C-C2A9-4700-9649-75290B23C18B}" srcOrd="6" destOrd="0" presId="urn:microsoft.com/office/officeart/2005/8/layout/vList2"/>
    <dgm:cxn modelId="{B857D7B3-AC60-43D8-8684-07CC58814EB8}" type="presParOf" srcId="{995A6477-22AE-4314-B986-19B5A4F58191}" destId="{47EB96D6-77FD-4FAA-AFB7-8C6C69B7D834}" srcOrd="7" destOrd="0" presId="urn:microsoft.com/office/officeart/2005/8/layout/vList2"/>
    <dgm:cxn modelId="{39AD6086-7466-4B6A-85D1-24D0B7B605BA}" type="presParOf" srcId="{995A6477-22AE-4314-B986-19B5A4F58191}" destId="{CDB49DAC-2800-4548-B0A4-C355417D0414}" srcOrd="8" destOrd="0" presId="urn:microsoft.com/office/officeart/2005/8/layout/vList2"/>
    <dgm:cxn modelId="{E50B234E-BCD3-4F98-A85D-68026D4AD327}" type="presParOf" srcId="{995A6477-22AE-4314-B986-19B5A4F58191}" destId="{9AAFD0CE-121F-463A-A97D-4527846D081B}" srcOrd="9" destOrd="0" presId="urn:microsoft.com/office/officeart/2005/8/layout/vList2"/>
    <dgm:cxn modelId="{CB67C0C5-78EA-4596-B5B4-C44E0DB1AB74}" type="presParOf" srcId="{995A6477-22AE-4314-B986-19B5A4F58191}" destId="{0FBB16EC-ABBE-4EA1-854A-BC0CA430F51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2D3F8-27BC-4B23-A212-31F4E30F1BDA}">
      <dsp:nvSpPr>
        <dsp:cNvPr id="0" name=""/>
        <dsp:cNvSpPr/>
      </dsp:nvSpPr>
      <dsp:spPr>
        <a:xfrm>
          <a:off x="2655146" y="54186"/>
          <a:ext cx="2817706" cy="281770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Government and public agencies </a:t>
          </a:r>
        </a:p>
      </dsp:txBody>
      <dsp:txXfrm>
        <a:off x="2980266" y="433493"/>
        <a:ext cx="2167466" cy="894080"/>
      </dsp:txXfrm>
    </dsp:sp>
    <dsp:sp modelId="{2A65110F-6038-412F-9ABC-9DDEC41CDDFE}">
      <dsp:nvSpPr>
        <dsp:cNvPr id="0" name=""/>
        <dsp:cNvSpPr/>
      </dsp:nvSpPr>
      <dsp:spPr>
        <a:xfrm>
          <a:off x="3901439" y="1300480"/>
          <a:ext cx="2817706" cy="2817706"/>
        </a:xfrm>
        <a:prstGeom prst="ellipse">
          <a:avLst/>
        </a:prstGeom>
        <a:solidFill>
          <a:schemeClr val="accent5">
            <a:alpha val="50000"/>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Science institutions: interdisciplinary </a:t>
          </a:r>
        </a:p>
      </dsp:txBody>
      <dsp:txXfrm>
        <a:off x="5418666" y="1625600"/>
        <a:ext cx="1083733" cy="2167466"/>
      </dsp:txXfrm>
    </dsp:sp>
    <dsp:sp modelId="{FD4918EF-D9AF-467C-B401-5270574BF0A9}">
      <dsp:nvSpPr>
        <dsp:cNvPr id="0" name=""/>
        <dsp:cNvSpPr/>
      </dsp:nvSpPr>
      <dsp:spPr>
        <a:xfrm>
          <a:off x="2655146" y="2546773"/>
          <a:ext cx="2817706" cy="2817706"/>
        </a:xfrm>
        <a:prstGeom prst="ellipse">
          <a:avLst/>
        </a:prstGeom>
        <a:solidFill>
          <a:schemeClr val="accent5">
            <a:alpha val="50000"/>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Groups of public, NGOs </a:t>
          </a:r>
        </a:p>
      </dsp:txBody>
      <dsp:txXfrm>
        <a:off x="2980266" y="4091093"/>
        <a:ext cx="2167466" cy="894080"/>
      </dsp:txXfrm>
    </dsp:sp>
    <dsp:sp modelId="{B0ECDE3A-278C-4D5C-B9E6-4D87127F3FE8}">
      <dsp:nvSpPr>
        <dsp:cNvPr id="0" name=""/>
        <dsp:cNvSpPr/>
      </dsp:nvSpPr>
      <dsp:spPr>
        <a:xfrm>
          <a:off x="1408853" y="1300480"/>
          <a:ext cx="2817706" cy="2817706"/>
        </a:xfrm>
        <a:prstGeom prst="ellipse">
          <a:avLst/>
        </a:prstGeom>
        <a:solidFill>
          <a:schemeClr val="accent5">
            <a:alpha val="50000"/>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Private companies providing PM  applications and </a:t>
          </a:r>
          <a:r>
            <a:rPr lang="en-US" sz="1300" kern="1200" dirty="0" err="1"/>
            <a:t>softwares</a:t>
          </a:r>
          <a:r>
            <a:rPr lang="en-US" sz="1300" kern="1200" dirty="0"/>
            <a:t>  </a:t>
          </a:r>
        </a:p>
      </dsp:txBody>
      <dsp:txXfrm>
        <a:off x="1625599" y="1625600"/>
        <a:ext cx="1083733" cy="21674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7570F-959F-44BB-AEBE-86988DE79064}">
      <dsp:nvSpPr>
        <dsp:cNvPr id="0" name=""/>
        <dsp:cNvSpPr/>
      </dsp:nvSpPr>
      <dsp:spPr>
        <a:xfrm>
          <a:off x="-4389411" y="-673254"/>
          <a:ext cx="5229381" cy="5229381"/>
        </a:xfrm>
        <a:prstGeom prst="blockArc">
          <a:avLst>
            <a:gd name="adj1" fmla="val 18900000"/>
            <a:gd name="adj2" fmla="val 2700000"/>
            <a:gd name="adj3" fmla="val 41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E7F12B-038F-477A-A388-1D30151E3E7C}">
      <dsp:nvSpPr>
        <dsp:cNvPr id="0" name=""/>
        <dsp:cNvSpPr/>
      </dsp:nvSpPr>
      <dsp:spPr>
        <a:xfrm>
          <a:off x="540200" y="388287"/>
          <a:ext cx="6769483" cy="776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0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Passive and through gadgets and sensors </a:t>
          </a:r>
        </a:p>
      </dsp:txBody>
      <dsp:txXfrm>
        <a:off x="540200" y="388287"/>
        <a:ext cx="6769483" cy="776574"/>
      </dsp:txXfrm>
    </dsp:sp>
    <dsp:sp modelId="{CF4676A5-0A15-4B26-8347-436657044FF1}">
      <dsp:nvSpPr>
        <dsp:cNvPr id="0" name=""/>
        <dsp:cNvSpPr/>
      </dsp:nvSpPr>
      <dsp:spPr>
        <a:xfrm>
          <a:off x="54841" y="291215"/>
          <a:ext cx="970718" cy="9707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724CA4-5CA9-466E-BCA0-46F9AF7B2BF9}">
      <dsp:nvSpPr>
        <dsp:cNvPr id="0" name=""/>
        <dsp:cNvSpPr/>
      </dsp:nvSpPr>
      <dsp:spPr>
        <a:xfrm>
          <a:off x="822485" y="1553149"/>
          <a:ext cx="6487198" cy="776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06"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kern="1200" dirty="0"/>
            <a:t>Choosing from preferences, uploading data. </a:t>
          </a:r>
        </a:p>
        <a:p>
          <a:pPr marL="0" lvl="0" algn="l" defTabSz="1422400">
            <a:lnSpc>
              <a:spcPct val="90000"/>
            </a:lnSpc>
            <a:spcBef>
              <a:spcPct val="0"/>
            </a:spcBef>
            <a:spcAft>
              <a:spcPct val="35000"/>
            </a:spcAft>
            <a:buNone/>
          </a:pPr>
          <a:endParaRPr lang="en-US" sz="2200" kern="1200" dirty="0"/>
        </a:p>
      </dsp:txBody>
      <dsp:txXfrm>
        <a:off x="822485" y="1553149"/>
        <a:ext cx="6487198" cy="776574"/>
      </dsp:txXfrm>
    </dsp:sp>
    <dsp:sp modelId="{5C9A62FE-0A39-4863-9AB0-D7F28E4162BC}">
      <dsp:nvSpPr>
        <dsp:cNvPr id="0" name=""/>
        <dsp:cNvSpPr/>
      </dsp:nvSpPr>
      <dsp:spPr>
        <a:xfrm>
          <a:off x="337126" y="1456077"/>
          <a:ext cx="970718" cy="9707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FF7A4A-86A7-492A-88B5-1E13A43D4A8F}">
      <dsp:nvSpPr>
        <dsp:cNvPr id="0" name=""/>
        <dsp:cNvSpPr/>
      </dsp:nvSpPr>
      <dsp:spPr>
        <a:xfrm>
          <a:off x="540200" y="2718011"/>
          <a:ext cx="6769483" cy="7765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640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Engaging in case of co-planning and decision-making tools </a:t>
          </a:r>
        </a:p>
      </dsp:txBody>
      <dsp:txXfrm>
        <a:off x="540200" y="2718011"/>
        <a:ext cx="6769483" cy="776574"/>
      </dsp:txXfrm>
    </dsp:sp>
    <dsp:sp modelId="{4DDE668F-5ECE-43B7-A994-100BEB9DF88C}">
      <dsp:nvSpPr>
        <dsp:cNvPr id="0" name=""/>
        <dsp:cNvSpPr/>
      </dsp:nvSpPr>
      <dsp:spPr>
        <a:xfrm>
          <a:off x="54841" y="2620939"/>
          <a:ext cx="970718" cy="97071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332C2-79FC-4592-9B22-C2DCB4BDBBD5}">
      <dsp:nvSpPr>
        <dsp:cNvPr id="0" name=""/>
        <dsp:cNvSpPr/>
      </dsp:nvSpPr>
      <dsp:spPr>
        <a:xfrm>
          <a:off x="0" y="1407"/>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ECB36A-42EC-4357-AB2D-0C29E7DCEE4A}">
      <dsp:nvSpPr>
        <dsp:cNvPr id="0" name=""/>
        <dsp:cNvSpPr/>
      </dsp:nvSpPr>
      <dsp:spPr>
        <a:xfrm>
          <a:off x="0" y="1407"/>
          <a:ext cx="6900512" cy="1016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err="1"/>
            <a:t>WeSenseIt</a:t>
          </a:r>
          <a:r>
            <a:rPr lang="en-US" sz="1800" b="0" i="0" kern="1200" dirty="0"/>
            <a:t> aims to develop a citizen-based observatory of water </a:t>
          </a:r>
          <a:endParaRPr lang="en-US" sz="1800" kern="1200" dirty="0"/>
        </a:p>
      </dsp:txBody>
      <dsp:txXfrm>
        <a:off x="0" y="1407"/>
        <a:ext cx="6900512" cy="1016288"/>
      </dsp:txXfrm>
    </dsp:sp>
    <dsp:sp modelId="{135F9FB1-961A-4D0E-B78D-15194951CE67}">
      <dsp:nvSpPr>
        <dsp:cNvPr id="0" name=""/>
        <dsp:cNvSpPr/>
      </dsp:nvSpPr>
      <dsp:spPr>
        <a:xfrm>
          <a:off x="0" y="1017696"/>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E9AEA6-8519-4DF9-AF8F-847155E98600}">
      <dsp:nvSpPr>
        <dsp:cNvPr id="0" name=""/>
        <dsp:cNvSpPr/>
      </dsp:nvSpPr>
      <dsp:spPr>
        <a:xfrm>
          <a:off x="0" y="1017696"/>
          <a:ext cx="6900512" cy="150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Heterogenous nodes of data collection: either automatically monitored by citizens from their mobile devices or by direct messages to the authorities (with mobile-phone pictures, messages, etc.) and in terms of crowd-sourcing</a:t>
          </a:r>
          <a:endParaRPr lang="en-US" sz="1800" kern="1200" dirty="0"/>
        </a:p>
      </dsp:txBody>
      <dsp:txXfrm>
        <a:off x="0" y="1017696"/>
        <a:ext cx="6900512" cy="1505678"/>
      </dsp:txXfrm>
    </dsp:sp>
    <dsp:sp modelId="{F15EA70C-F48E-45BB-AB41-F21C4FFEA1CA}">
      <dsp:nvSpPr>
        <dsp:cNvPr id="0" name=""/>
        <dsp:cNvSpPr/>
      </dsp:nvSpPr>
      <dsp:spPr>
        <a:xfrm>
          <a:off x="0" y="2523375"/>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852DD-68B5-4EA9-BB46-6A2FE05BAE6C}">
      <dsp:nvSpPr>
        <dsp:cNvPr id="0" name=""/>
        <dsp:cNvSpPr/>
      </dsp:nvSpPr>
      <dsp:spPr>
        <a:xfrm>
          <a:off x="0" y="2523375"/>
          <a:ext cx="6900512" cy="150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Goal: two-way feedback and exchange of environmental knowledge/experience between citizens and authorities for decision-making and governance within an e-collaboration framework ,enabling improved transparency, knowledge management, accountability and responsiveness, as well as facilitating participation </a:t>
          </a:r>
          <a:endParaRPr lang="en-US" sz="1800" kern="1200" dirty="0"/>
        </a:p>
      </dsp:txBody>
      <dsp:txXfrm>
        <a:off x="0" y="2523375"/>
        <a:ext cx="6900512" cy="1505678"/>
      </dsp:txXfrm>
    </dsp:sp>
    <dsp:sp modelId="{A647F78C-6EE5-4985-A2BC-51934BD8C4D9}">
      <dsp:nvSpPr>
        <dsp:cNvPr id="0" name=""/>
        <dsp:cNvSpPr/>
      </dsp:nvSpPr>
      <dsp:spPr>
        <a:xfrm>
          <a:off x="0" y="4029054"/>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F15F7-F263-4583-90D9-77AF064DE16F}">
      <dsp:nvSpPr>
        <dsp:cNvPr id="0" name=""/>
        <dsp:cNvSpPr/>
      </dsp:nvSpPr>
      <dsp:spPr>
        <a:xfrm>
          <a:off x="0" y="4029054"/>
          <a:ext cx="6900512" cy="15056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Agencies in UK, NL and Italy. </a:t>
          </a:r>
          <a:endParaRPr lang="en-US" sz="1800" kern="1200" dirty="0"/>
        </a:p>
      </dsp:txBody>
      <dsp:txXfrm>
        <a:off x="0" y="4029054"/>
        <a:ext cx="6900512" cy="15056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5AA65-4493-4DE5-8202-898E53860FF9}">
      <dsp:nvSpPr>
        <dsp:cNvPr id="0" name=""/>
        <dsp:cNvSpPr/>
      </dsp:nvSpPr>
      <dsp:spPr>
        <a:xfrm>
          <a:off x="0" y="24870"/>
          <a:ext cx="6900512" cy="13197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iSPEX</a:t>
          </a:r>
          <a:r>
            <a:rPr lang="en-US" sz="2400" kern="1200" dirty="0"/>
            <a:t> is an innovative way to measure aerosols. It needs an instrument which measures properties of small particles in the sky: aerosols.</a:t>
          </a:r>
        </a:p>
      </dsp:txBody>
      <dsp:txXfrm>
        <a:off x="64425" y="89295"/>
        <a:ext cx="6771662" cy="1190909"/>
      </dsp:txXfrm>
    </dsp:sp>
    <dsp:sp modelId="{5A5C3C3B-1B11-40FD-B1B3-1044AF5038A4}">
      <dsp:nvSpPr>
        <dsp:cNvPr id="0" name=""/>
        <dsp:cNvSpPr/>
      </dsp:nvSpPr>
      <dsp:spPr>
        <a:xfrm>
          <a:off x="0" y="1413750"/>
          <a:ext cx="6900512" cy="131975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Tools: Citizen Science, added measurement device</a:t>
          </a:r>
        </a:p>
      </dsp:txBody>
      <dsp:txXfrm>
        <a:off x="64425" y="1478175"/>
        <a:ext cx="6771662" cy="1190909"/>
      </dsp:txXfrm>
    </dsp:sp>
    <dsp:sp modelId="{B27212F4-DF22-431D-A183-D84E6710B180}">
      <dsp:nvSpPr>
        <dsp:cNvPr id="0" name=""/>
        <dsp:cNvSpPr/>
      </dsp:nvSpPr>
      <dsp:spPr>
        <a:xfrm>
          <a:off x="0" y="2802630"/>
          <a:ext cx="6900512" cy="1319759"/>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Goals: Citizen engagement, citizen awareness, data-collection</a:t>
          </a:r>
        </a:p>
      </dsp:txBody>
      <dsp:txXfrm>
        <a:off x="64425" y="2867055"/>
        <a:ext cx="6771662" cy="1190909"/>
      </dsp:txXfrm>
    </dsp:sp>
    <dsp:sp modelId="{B29EBDE2-F6F2-4671-86C3-A4D793F344E6}">
      <dsp:nvSpPr>
        <dsp:cNvPr id="0" name=""/>
        <dsp:cNvSpPr/>
      </dsp:nvSpPr>
      <dsp:spPr>
        <a:xfrm>
          <a:off x="0" y="4191510"/>
          <a:ext cx="6900512" cy="13197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Used in: Leiden, Netherlands</a:t>
          </a:r>
        </a:p>
      </dsp:txBody>
      <dsp:txXfrm>
        <a:off x="64425" y="4255935"/>
        <a:ext cx="6771662" cy="11909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E0FEA5-2BBE-44D3-8BA9-FC7E5F3830D2}">
      <dsp:nvSpPr>
        <dsp:cNvPr id="0" name=""/>
        <dsp:cNvSpPr/>
      </dsp:nvSpPr>
      <dsp:spPr>
        <a:xfrm>
          <a:off x="0" y="14413"/>
          <a:ext cx="6245265" cy="8739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Actual usefulness: recruitment, community building </a:t>
          </a:r>
        </a:p>
      </dsp:txBody>
      <dsp:txXfrm>
        <a:off x="42663" y="57076"/>
        <a:ext cx="6159939" cy="788627"/>
      </dsp:txXfrm>
    </dsp:sp>
    <dsp:sp modelId="{7B927B8A-E52E-4BEA-973D-1F1504E68D68}">
      <dsp:nvSpPr>
        <dsp:cNvPr id="0" name=""/>
        <dsp:cNvSpPr/>
      </dsp:nvSpPr>
      <dsp:spPr>
        <a:xfrm>
          <a:off x="0" y="951726"/>
          <a:ext cx="6245265" cy="873953"/>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Successful cases use collective events for community building </a:t>
          </a:r>
        </a:p>
      </dsp:txBody>
      <dsp:txXfrm>
        <a:off x="42663" y="994389"/>
        <a:ext cx="6159939" cy="788627"/>
      </dsp:txXfrm>
    </dsp:sp>
    <dsp:sp modelId="{7626137B-5968-427F-A84D-82E6EF76F0AA}">
      <dsp:nvSpPr>
        <dsp:cNvPr id="0" name=""/>
        <dsp:cNvSpPr/>
      </dsp:nvSpPr>
      <dsp:spPr>
        <a:xfrm>
          <a:off x="0" y="1889040"/>
          <a:ext cx="6245265" cy="873953"/>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Use of digital tools sometimes cause individual participation rather than collective </a:t>
          </a:r>
        </a:p>
      </dsp:txBody>
      <dsp:txXfrm>
        <a:off x="42663" y="1931703"/>
        <a:ext cx="6159939" cy="788627"/>
      </dsp:txXfrm>
    </dsp:sp>
    <dsp:sp modelId="{F004692C-C2A9-4700-9649-75290B23C18B}">
      <dsp:nvSpPr>
        <dsp:cNvPr id="0" name=""/>
        <dsp:cNvSpPr/>
      </dsp:nvSpPr>
      <dsp:spPr>
        <a:xfrm>
          <a:off x="0" y="2826353"/>
          <a:ext cx="6245265" cy="873953"/>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New roles: platform builders</a:t>
          </a:r>
        </a:p>
      </dsp:txBody>
      <dsp:txXfrm>
        <a:off x="42663" y="2869016"/>
        <a:ext cx="6159939" cy="788627"/>
      </dsp:txXfrm>
    </dsp:sp>
    <dsp:sp modelId="{CDB49DAC-2800-4548-B0A4-C355417D0414}">
      <dsp:nvSpPr>
        <dsp:cNvPr id="0" name=""/>
        <dsp:cNvSpPr/>
      </dsp:nvSpPr>
      <dsp:spPr>
        <a:xfrm>
          <a:off x="0" y="3763666"/>
          <a:ext cx="6245265" cy="873953"/>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Most projects do not last long: due to maintenance, funding, being project-based </a:t>
          </a:r>
        </a:p>
      </dsp:txBody>
      <dsp:txXfrm>
        <a:off x="42663" y="3806329"/>
        <a:ext cx="6159939" cy="788627"/>
      </dsp:txXfrm>
    </dsp:sp>
    <dsp:sp modelId="{0FBB16EC-ABBE-4EA1-854A-BC0CA430F514}">
      <dsp:nvSpPr>
        <dsp:cNvPr id="0" name=""/>
        <dsp:cNvSpPr/>
      </dsp:nvSpPr>
      <dsp:spPr>
        <a:xfrm>
          <a:off x="0" y="4700980"/>
          <a:ext cx="6245265" cy="8739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Open-source tools though very valuable:  public lack tools to access them </a:t>
          </a:r>
        </a:p>
      </dsp:txBody>
      <dsp:txXfrm>
        <a:off x="42663" y="4743643"/>
        <a:ext cx="6159939" cy="78862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FDF7-CA20-46DF-8EFD-C395A5915470}"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96FB0-276C-40FE-94CF-B7793CD8632B}" type="slidenum">
              <a:rPr lang="en-US" smtClean="0"/>
              <a:t>‹#›</a:t>
            </a:fld>
            <a:endParaRPr lang="en-US"/>
          </a:p>
        </p:txBody>
      </p:sp>
    </p:spTree>
    <p:extLst>
      <p:ext uri="{BB962C8B-B14F-4D97-AF65-F5344CB8AC3E}">
        <p14:creationId xmlns:p14="http://schemas.microsoft.com/office/powerpoint/2010/main" val="371485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2</a:t>
            </a:fld>
            <a:endParaRPr lang="en-US"/>
          </a:p>
        </p:txBody>
      </p:sp>
    </p:spTree>
    <p:extLst>
      <p:ext uri="{BB962C8B-B14F-4D97-AF65-F5344CB8AC3E}">
        <p14:creationId xmlns:p14="http://schemas.microsoft.com/office/powerpoint/2010/main" val="2138320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Lanfranchi, V., Wrigley, S. N., Ireson, N., </a:t>
            </a:r>
            <a:r>
              <a:rPr lang="en-US" b="0" i="0" dirty="0" err="1">
                <a:solidFill>
                  <a:srgbClr val="222222"/>
                </a:solidFill>
                <a:effectLst/>
                <a:latin typeface="Arial" panose="020B0604020202020204" pitchFamily="34" charset="0"/>
              </a:rPr>
              <a:t>Wehn</a:t>
            </a:r>
            <a:r>
              <a:rPr lang="en-US" b="0" i="0" dirty="0">
                <a:solidFill>
                  <a:srgbClr val="222222"/>
                </a:solidFill>
                <a:effectLst/>
                <a:latin typeface="Arial" panose="020B0604020202020204" pitchFamily="34" charset="0"/>
              </a:rPr>
              <a:t>, U., &amp; </a:t>
            </a:r>
            <a:r>
              <a:rPr lang="en-US" b="0" i="0" dirty="0" err="1">
                <a:solidFill>
                  <a:srgbClr val="222222"/>
                </a:solidFill>
                <a:effectLst/>
                <a:latin typeface="Arial" panose="020B0604020202020204" pitchFamily="34" charset="0"/>
              </a:rPr>
              <a:t>Ciravegna</a:t>
            </a:r>
            <a:r>
              <a:rPr lang="en-US" b="0" i="0" dirty="0">
                <a:solidFill>
                  <a:srgbClr val="222222"/>
                </a:solidFill>
                <a:effectLst/>
                <a:latin typeface="Arial" panose="020B0604020202020204" pitchFamily="34" charset="0"/>
              </a:rPr>
              <a:t>, F. (2014, January). Citizens' observatories for situation awareness in flooding. In </a:t>
            </a:r>
            <a:r>
              <a:rPr lang="en-US" b="0" i="1" dirty="0">
                <a:solidFill>
                  <a:srgbClr val="222222"/>
                </a:solidFill>
                <a:effectLst/>
                <a:latin typeface="Arial" panose="020B0604020202020204" pitchFamily="34" charset="0"/>
              </a:rPr>
              <a:t>ISCRAM 2014 Conference Proceedings-11th International Conference on Information Systems for Crisis Response and Management</a:t>
            </a:r>
            <a:r>
              <a:rPr lang="en-US" b="0" i="0" dirty="0">
                <a:solidFill>
                  <a:srgbClr val="222222"/>
                </a:solidFill>
                <a:effectLst/>
                <a:latin typeface="Arial" panose="020B0604020202020204" pitchFamily="34" charset="0"/>
              </a:rPr>
              <a:t> (pp. 145-154). Sheffield.</a:t>
            </a:r>
            <a:endParaRPr lang="en-US" dirty="0"/>
          </a:p>
        </p:txBody>
      </p:sp>
      <p:sp>
        <p:nvSpPr>
          <p:cNvPr id="4" name="Slide Number Placeholder 3"/>
          <p:cNvSpPr>
            <a:spLocks noGrp="1"/>
          </p:cNvSpPr>
          <p:nvPr>
            <p:ph type="sldNum" sz="quarter" idx="5"/>
          </p:nvPr>
        </p:nvSpPr>
        <p:spPr/>
        <p:txBody>
          <a:bodyPr/>
          <a:lstStyle/>
          <a:p>
            <a:fld id="{D21FC6BB-F67D-4AAF-B667-3BBC538C76C2}" type="slidenum">
              <a:rPr lang="en-US" smtClean="0"/>
              <a:t>18</a:t>
            </a:fld>
            <a:endParaRPr lang="en-US"/>
          </a:p>
        </p:txBody>
      </p:sp>
    </p:spTree>
    <p:extLst>
      <p:ext uri="{BB962C8B-B14F-4D97-AF65-F5344CB8AC3E}">
        <p14:creationId xmlns:p14="http://schemas.microsoft.com/office/powerpoint/2010/main" val="1719805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applications seem patented https://www.wesenseit.com/applications/</a:t>
            </a:r>
          </a:p>
          <a:p>
            <a:r>
              <a:rPr lang="en-US" dirty="0"/>
              <a:t>Website for project:  https://cordis.europa.eu/project/id/308429</a:t>
            </a:r>
          </a:p>
        </p:txBody>
      </p:sp>
      <p:sp>
        <p:nvSpPr>
          <p:cNvPr id="4" name="Slide Number Placeholder 3"/>
          <p:cNvSpPr>
            <a:spLocks noGrp="1"/>
          </p:cNvSpPr>
          <p:nvPr>
            <p:ph type="sldNum" sz="quarter" idx="5"/>
          </p:nvPr>
        </p:nvSpPr>
        <p:spPr/>
        <p:txBody>
          <a:bodyPr/>
          <a:lstStyle/>
          <a:p>
            <a:fld id="{D21FC6BB-F67D-4AAF-B667-3BBC538C76C2}" type="slidenum">
              <a:rPr lang="en-US" smtClean="0"/>
              <a:t>19</a:t>
            </a:fld>
            <a:endParaRPr lang="en-US"/>
          </a:p>
        </p:txBody>
      </p:sp>
    </p:spTree>
    <p:extLst>
      <p:ext uri="{BB962C8B-B14F-4D97-AF65-F5344CB8AC3E}">
        <p14:creationId xmlns:p14="http://schemas.microsoft.com/office/powerpoint/2010/main" val="188107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rial" panose="020B0604020202020204" pitchFamily="34" charset="0"/>
              </a:rPr>
              <a:t>McCrory, G., </a:t>
            </a:r>
            <a:r>
              <a:rPr lang="en-US" b="0" i="0" dirty="0" err="1">
                <a:solidFill>
                  <a:srgbClr val="222222"/>
                </a:solidFill>
                <a:effectLst/>
                <a:latin typeface="Arial" panose="020B0604020202020204" pitchFamily="34" charset="0"/>
              </a:rPr>
              <a:t>Veeckman</a:t>
            </a:r>
            <a:r>
              <a:rPr lang="en-US" b="0" i="0" dirty="0">
                <a:solidFill>
                  <a:srgbClr val="222222"/>
                </a:solidFill>
                <a:effectLst/>
                <a:latin typeface="Arial" panose="020B0604020202020204" pitchFamily="34" charset="0"/>
              </a:rPr>
              <a:t>, C., &amp; </a:t>
            </a:r>
            <a:r>
              <a:rPr lang="en-US" b="0" i="0" dirty="0" err="1">
                <a:solidFill>
                  <a:srgbClr val="222222"/>
                </a:solidFill>
                <a:effectLst/>
                <a:latin typeface="Arial" panose="020B0604020202020204" pitchFamily="34" charset="0"/>
              </a:rPr>
              <a:t>Claeys</a:t>
            </a:r>
            <a:r>
              <a:rPr lang="en-US" b="0" i="0" dirty="0">
                <a:solidFill>
                  <a:srgbClr val="222222"/>
                </a:solidFill>
                <a:effectLst/>
                <a:latin typeface="Arial" panose="020B0604020202020204" pitchFamily="34" charset="0"/>
              </a:rPr>
              <a:t>, L. (2017, November). Citizen science is in the air–Engagement mechanisms from technology-mediated citizen science projects addressing air pollution. In </a:t>
            </a:r>
            <a:r>
              <a:rPr lang="en-US" b="0" i="1" dirty="0">
                <a:solidFill>
                  <a:srgbClr val="222222"/>
                </a:solidFill>
                <a:effectLst/>
                <a:latin typeface="Arial" panose="020B0604020202020204" pitchFamily="34" charset="0"/>
              </a:rPr>
              <a:t>International Conference on Internet Science</a:t>
            </a:r>
            <a:r>
              <a:rPr lang="en-US" b="0" i="0" dirty="0">
                <a:solidFill>
                  <a:srgbClr val="222222"/>
                </a:solidFill>
                <a:effectLst/>
                <a:latin typeface="Arial" panose="020B0604020202020204" pitchFamily="34" charset="0"/>
              </a:rPr>
              <a:t> (pp. 28-38). Springer, Cham.</a:t>
            </a:r>
            <a:endParaRPr lang="en-US" dirty="0"/>
          </a:p>
        </p:txBody>
      </p:sp>
      <p:sp>
        <p:nvSpPr>
          <p:cNvPr id="4" name="Slide Number Placeholder 3"/>
          <p:cNvSpPr>
            <a:spLocks noGrp="1"/>
          </p:cNvSpPr>
          <p:nvPr>
            <p:ph type="sldNum" sz="quarter" idx="5"/>
          </p:nvPr>
        </p:nvSpPr>
        <p:spPr/>
        <p:txBody>
          <a:bodyPr/>
          <a:lstStyle/>
          <a:p>
            <a:fld id="{D21FC6BB-F67D-4AAF-B667-3BBC538C76C2}" type="slidenum">
              <a:rPr lang="en-US" smtClean="0"/>
              <a:t>20</a:t>
            </a:fld>
            <a:endParaRPr lang="en-US"/>
          </a:p>
        </p:txBody>
      </p:sp>
    </p:spTree>
    <p:extLst>
      <p:ext uri="{BB962C8B-B14F-4D97-AF65-F5344CB8AC3E}">
        <p14:creationId xmlns:p14="http://schemas.microsoft.com/office/powerpoint/2010/main" val="315917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Arial" panose="020B0604020202020204" pitchFamily="34" charset="0"/>
              </a:rPr>
              <a:t>McCrory, G., </a:t>
            </a:r>
            <a:r>
              <a:rPr lang="en-US" b="0" i="0" dirty="0" err="1">
                <a:solidFill>
                  <a:srgbClr val="222222"/>
                </a:solidFill>
                <a:effectLst/>
                <a:latin typeface="Arial" panose="020B0604020202020204" pitchFamily="34" charset="0"/>
              </a:rPr>
              <a:t>Veeckman</a:t>
            </a:r>
            <a:r>
              <a:rPr lang="en-US" b="0" i="0" dirty="0">
                <a:solidFill>
                  <a:srgbClr val="222222"/>
                </a:solidFill>
                <a:effectLst/>
                <a:latin typeface="Arial" panose="020B0604020202020204" pitchFamily="34" charset="0"/>
              </a:rPr>
              <a:t>, C., &amp; </a:t>
            </a:r>
            <a:r>
              <a:rPr lang="en-US" b="0" i="0" dirty="0" err="1">
                <a:solidFill>
                  <a:srgbClr val="222222"/>
                </a:solidFill>
                <a:effectLst/>
                <a:latin typeface="Arial" panose="020B0604020202020204" pitchFamily="34" charset="0"/>
              </a:rPr>
              <a:t>Claeys</a:t>
            </a:r>
            <a:r>
              <a:rPr lang="en-US" b="0" i="0" dirty="0">
                <a:solidFill>
                  <a:srgbClr val="222222"/>
                </a:solidFill>
                <a:effectLst/>
                <a:latin typeface="Arial" panose="020B0604020202020204" pitchFamily="34" charset="0"/>
              </a:rPr>
              <a:t>, L. (2017, November). Citizen science is in the air–Engagement mechanisms from technology-mediated citizen science projects addressing air pollution. In </a:t>
            </a:r>
            <a:r>
              <a:rPr lang="en-US" b="0" i="1" dirty="0">
                <a:solidFill>
                  <a:srgbClr val="222222"/>
                </a:solidFill>
                <a:effectLst/>
                <a:latin typeface="Arial" panose="020B0604020202020204" pitchFamily="34" charset="0"/>
              </a:rPr>
              <a:t>International Conference on Internet Science</a:t>
            </a:r>
            <a:r>
              <a:rPr lang="en-US" b="0" i="0" dirty="0">
                <a:solidFill>
                  <a:srgbClr val="222222"/>
                </a:solidFill>
                <a:effectLst/>
                <a:latin typeface="Arial" panose="020B0604020202020204" pitchFamily="34" charset="0"/>
              </a:rPr>
              <a:t> (pp. 28-38). Springer, Cham.</a:t>
            </a:r>
            <a:endParaRPr lang="en-US" dirty="0"/>
          </a:p>
        </p:txBody>
      </p:sp>
      <p:sp>
        <p:nvSpPr>
          <p:cNvPr id="4" name="Slide Number Placeholder 3"/>
          <p:cNvSpPr>
            <a:spLocks noGrp="1"/>
          </p:cNvSpPr>
          <p:nvPr>
            <p:ph type="sldNum" sz="quarter" idx="5"/>
          </p:nvPr>
        </p:nvSpPr>
        <p:spPr/>
        <p:txBody>
          <a:bodyPr/>
          <a:lstStyle/>
          <a:p>
            <a:fld id="{D21FC6BB-F67D-4AAF-B667-3BBC538C76C2}" type="slidenum">
              <a:rPr lang="en-US" smtClean="0"/>
              <a:t>21</a:t>
            </a:fld>
            <a:endParaRPr lang="en-US"/>
          </a:p>
        </p:txBody>
      </p:sp>
    </p:spTree>
    <p:extLst>
      <p:ext uri="{BB962C8B-B14F-4D97-AF65-F5344CB8AC3E}">
        <p14:creationId xmlns:p14="http://schemas.microsoft.com/office/powerpoint/2010/main" val="626072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Hachmann</a:t>
            </a:r>
            <a:r>
              <a:rPr lang="en-US" dirty="0"/>
              <a:t>, S., </a:t>
            </a:r>
            <a:r>
              <a:rPr lang="en-US" dirty="0" err="1"/>
              <a:t>Arsanjani</a:t>
            </a:r>
            <a:r>
              <a:rPr lang="en-US" dirty="0"/>
              <a:t>, J. J., &amp; </a:t>
            </a:r>
            <a:r>
              <a:rPr lang="en-US" dirty="0" err="1"/>
              <a:t>Vaz</a:t>
            </a:r>
            <a:r>
              <a:rPr lang="en-US" dirty="0"/>
              <a:t>, E. (2018). Spatial data for slum upgrading: Volunteered Geographic Information and the role of citizen science. Habitat international, 72, 18-26.</a:t>
            </a:r>
          </a:p>
        </p:txBody>
      </p:sp>
      <p:sp>
        <p:nvSpPr>
          <p:cNvPr id="4" name="Slide Number Placeholder 3"/>
          <p:cNvSpPr>
            <a:spLocks noGrp="1"/>
          </p:cNvSpPr>
          <p:nvPr>
            <p:ph type="sldNum" sz="quarter" idx="5"/>
          </p:nvPr>
        </p:nvSpPr>
        <p:spPr/>
        <p:txBody>
          <a:bodyPr/>
          <a:lstStyle/>
          <a:p>
            <a:fld id="{06096FB0-276C-40FE-94CF-B7793CD8632B}" type="slidenum">
              <a:rPr lang="en-US" smtClean="0"/>
              <a:t>3</a:t>
            </a:fld>
            <a:endParaRPr lang="en-US"/>
          </a:p>
        </p:txBody>
      </p:sp>
    </p:spTree>
    <p:extLst>
      <p:ext uri="{BB962C8B-B14F-4D97-AF65-F5344CB8AC3E}">
        <p14:creationId xmlns:p14="http://schemas.microsoft.com/office/powerpoint/2010/main" val="43026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4</a:t>
            </a:fld>
            <a:endParaRPr lang="en-US"/>
          </a:p>
        </p:txBody>
      </p:sp>
    </p:spTree>
    <p:extLst>
      <p:ext uri="{BB962C8B-B14F-4D97-AF65-F5344CB8AC3E}">
        <p14:creationId xmlns:p14="http://schemas.microsoft.com/office/powerpoint/2010/main" val="359917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5</a:t>
            </a:fld>
            <a:endParaRPr lang="en-US"/>
          </a:p>
        </p:txBody>
      </p:sp>
    </p:spTree>
    <p:extLst>
      <p:ext uri="{BB962C8B-B14F-4D97-AF65-F5344CB8AC3E}">
        <p14:creationId xmlns:p14="http://schemas.microsoft.com/office/powerpoint/2010/main" val="2226219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6</a:t>
            </a:fld>
            <a:endParaRPr lang="en-US"/>
          </a:p>
        </p:txBody>
      </p:sp>
    </p:spTree>
    <p:extLst>
      <p:ext uri="{BB962C8B-B14F-4D97-AF65-F5344CB8AC3E}">
        <p14:creationId xmlns:p14="http://schemas.microsoft.com/office/powerpoint/2010/main" val="1187450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7</a:t>
            </a:fld>
            <a:endParaRPr lang="en-US"/>
          </a:p>
        </p:txBody>
      </p:sp>
    </p:spTree>
    <p:extLst>
      <p:ext uri="{BB962C8B-B14F-4D97-AF65-F5344CB8AC3E}">
        <p14:creationId xmlns:p14="http://schemas.microsoft.com/office/powerpoint/2010/main" val="472908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8</a:t>
            </a:fld>
            <a:endParaRPr lang="en-US"/>
          </a:p>
        </p:txBody>
      </p:sp>
    </p:spTree>
    <p:extLst>
      <p:ext uri="{BB962C8B-B14F-4D97-AF65-F5344CB8AC3E}">
        <p14:creationId xmlns:p14="http://schemas.microsoft.com/office/powerpoint/2010/main" val="3120879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9</a:t>
            </a:fld>
            <a:endParaRPr lang="en-US"/>
          </a:p>
        </p:txBody>
      </p:sp>
    </p:spTree>
    <p:extLst>
      <p:ext uri="{BB962C8B-B14F-4D97-AF65-F5344CB8AC3E}">
        <p14:creationId xmlns:p14="http://schemas.microsoft.com/office/powerpoint/2010/main" val="3255312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collected VGI data can be only accessed by the same users of the app through a connection to the Aggregate server. Conversely, to make data available to the general public, the system utilizes the </a:t>
            </a:r>
            <a:r>
              <a:rPr lang="en-US" dirty="0" err="1"/>
              <a:t>PostGIS</a:t>
            </a:r>
            <a:r>
              <a:rPr lang="en-US" dirty="0"/>
              <a:t> spatial extension (http://postgis.net) to connect to the PostgreSQL database. This transforms user-generated contents into real geospatial data, allowing the </a:t>
            </a:r>
            <a:r>
              <a:rPr lang="en-US" dirty="0" err="1"/>
              <a:t>GeoServer</a:t>
            </a:r>
            <a:r>
              <a:rPr lang="en-US" dirty="0"/>
              <a:t> package (http://geoserver.org), also running under Apache Tomcat, to effectively read and publish it according to the OGC WMS (Web Map Service; Open Geospatial Consortium, 2006) and WFS (Web Feature Service; Open Geospatial Consortium, 2005) standard protocols</a:t>
            </a:r>
          </a:p>
          <a:p>
            <a:endParaRPr lang="en-US" dirty="0"/>
          </a:p>
          <a:p>
            <a:endParaRPr lang="en-US" dirty="0"/>
          </a:p>
          <a:p>
            <a:r>
              <a:rPr lang="en-US" dirty="0"/>
              <a:t>of freely accessible GIS Web viewers are then built (see for example, Figs. 2 and 5 below) to enable customized data access and interaction not only from traditional desktop computers, but also from mobile devices like tablets and smart phones. The former are achieved through the </a:t>
            </a:r>
            <a:r>
              <a:rPr lang="en-US" dirty="0" err="1"/>
              <a:t>OpenLayers</a:t>
            </a:r>
            <a:r>
              <a:rPr lang="en-US" dirty="0"/>
              <a:t> (http://openlayers.org), </a:t>
            </a:r>
            <a:r>
              <a:rPr lang="en-US" dirty="0" err="1"/>
              <a:t>GeoExt</a:t>
            </a:r>
            <a:r>
              <a:rPr lang="en-US" dirty="0"/>
              <a:t> (http://geoext.org), and </a:t>
            </a:r>
            <a:r>
              <a:rPr lang="en-US" dirty="0" err="1"/>
              <a:t>ExtJS</a:t>
            </a:r>
            <a:r>
              <a:rPr lang="en-US" dirty="0"/>
              <a:t> (http://www.sencha.com/ products/</a:t>
            </a:r>
            <a:r>
              <a:rPr lang="en-US" dirty="0" err="1"/>
              <a:t>extjs</a:t>
            </a:r>
            <a:r>
              <a:rPr lang="en-US" dirty="0"/>
              <a:t>) JavaScript libraries, the latter with the Leaflet (http://leafletjs.com) JavaScript library.</a:t>
            </a:r>
          </a:p>
          <a:p>
            <a:endParaRPr lang="en-US" dirty="0"/>
          </a:p>
          <a:p>
            <a:r>
              <a:rPr lang="en-US" dirty="0"/>
              <a:t>The proposed architecture makes full use of not only open source software, but also open standards. Besides the OGC WMS and WFS protocols mentioned above, the </a:t>
            </a:r>
            <a:r>
              <a:rPr lang="en-US" dirty="0" err="1"/>
              <a:t>XForms</a:t>
            </a:r>
            <a:r>
              <a:rPr lang="en-US" dirty="0"/>
              <a:t> standard from W3C (World Wide Web Consortium, 2009) is also exploited to manage and exchange data forms. </a:t>
            </a:r>
            <a:r>
              <a:rPr lang="en-US" dirty="0" err="1"/>
              <a:t>XForms</a:t>
            </a:r>
            <a:r>
              <a:rPr lang="en-US" dirty="0"/>
              <a:t> is an XML-based format designed to represent the next-generation of Web forms (Hartung et al., 2010) and providing a number of benefits when used on mobile devices (see http://en.wikipedia.org/wiki/XForms). Being based on open standards, the system has an interoperable, modular architecture where each component is closely linked to the others but at the same time stands on its own, allowing to be seamlessly replaced in case of need (e.g. if a new and better product were to appear on the market). As an example, the work of </a:t>
            </a:r>
            <a:r>
              <a:rPr lang="en-US" dirty="0" err="1"/>
              <a:t>Brovelli</a:t>
            </a:r>
            <a:r>
              <a:rPr lang="en-US" dirty="0"/>
              <a:t> et al. (2014) was further improved by replacing ODK Build with the more performing </a:t>
            </a:r>
            <a:r>
              <a:rPr lang="en-US" dirty="0" err="1"/>
              <a:t>XLSForm</a:t>
            </a:r>
            <a:r>
              <a:rPr lang="en-US" dirty="0"/>
              <a:t> (https://opendatakit. org/use/</a:t>
            </a:r>
            <a:r>
              <a:rPr lang="en-US" dirty="0" err="1"/>
              <a:t>xlsform</a:t>
            </a:r>
            <a:r>
              <a:rPr lang="en-US" dirty="0"/>
              <a:t>) for the creation of </a:t>
            </a:r>
            <a:r>
              <a:rPr lang="en-US" dirty="0" err="1"/>
              <a:t>XForms</a:t>
            </a:r>
            <a:r>
              <a:rPr lang="en-US" dirty="0"/>
              <a:t>-compliant forms for data collection.</a:t>
            </a:r>
          </a:p>
          <a:p>
            <a:endParaRPr lang="en-US" dirty="0"/>
          </a:p>
        </p:txBody>
      </p:sp>
      <p:sp>
        <p:nvSpPr>
          <p:cNvPr id="4" name="Slide Number Placeholder 3"/>
          <p:cNvSpPr>
            <a:spLocks noGrp="1"/>
          </p:cNvSpPr>
          <p:nvPr>
            <p:ph type="sldNum" sz="quarter" idx="5"/>
          </p:nvPr>
        </p:nvSpPr>
        <p:spPr/>
        <p:txBody>
          <a:bodyPr/>
          <a:lstStyle/>
          <a:p>
            <a:fld id="{06096FB0-276C-40FE-94CF-B7793CD8632B}" type="slidenum">
              <a:rPr lang="en-US" smtClean="0"/>
              <a:t>16</a:t>
            </a:fld>
            <a:endParaRPr lang="en-US"/>
          </a:p>
        </p:txBody>
      </p:sp>
    </p:spTree>
    <p:extLst>
      <p:ext uri="{BB962C8B-B14F-4D97-AF65-F5344CB8AC3E}">
        <p14:creationId xmlns:p14="http://schemas.microsoft.com/office/powerpoint/2010/main" val="3637396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D117-5E0F-8BDB-D272-702D191B45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08DE51-9F0C-509E-E2E0-6A6E96C550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28879E-BE90-9921-25FF-3ADBBC5CE967}"/>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5" name="Footer Placeholder 4">
            <a:extLst>
              <a:ext uri="{FF2B5EF4-FFF2-40B4-BE49-F238E27FC236}">
                <a16:creationId xmlns:a16="http://schemas.microsoft.com/office/drawing/2014/main" id="{578D8D7E-BD7C-0597-E8BB-FF715D59C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8BE916-A38C-EDD6-B5F1-0D61CAD9ACA2}"/>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502806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9E60-AAEA-9DEF-22A9-DA52EEC47B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8FDBF3-3121-7F8A-72C1-95FFE43B04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76F1E-B750-E3BF-0316-99369179B466}"/>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5" name="Footer Placeholder 4">
            <a:extLst>
              <a:ext uri="{FF2B5EF4-FFF2-40B4-BE49-F238E27FC236}">
                <a16:creationId xmlns:a16="http://schemas.microsoft.com/office/drawing/2014/main" id="{22D456EF-5DB3-5B4D-DABD-4E77B4BE3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11089-6680-B033-6847-CB061ED5B9BD}"/>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1952814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8752CC-AA56-420B-6755-2733E15DA3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63D4D0-BF16-1273-F0A5-9C4E1A4016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197FE-FC83-B5D5-9718-30ED93BB8376}"/>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5" name="Footer Placeholder 4">
            <a:extLst>
              <a:ext uri="{FF2B5EF4-FFF2-40B4-BE49-F238E27FC236}">
                <a16:creationId xmlns:a16="http://schemas.microsoft.com/office/drawing/2014/main" id="{13A75B48-BEDD-A2DF-CEC6-DCB0D58C9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4033B-CFE8-13C4-D780-C186C04D18F8}"/>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2852769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18DB-EA32-F30B-5AC6-678843E922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BB4A54-A6DE-AC8C-3BA1-C976E10C84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2A5A93-C231-1DDE-172D-9DE815A6BD8B}"/>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5" name="Footer Placeholder 4">
            <a:extLst>
              <a:ext uri="{FF2B5EF4-FFF2-40B4-BE49-F238E27FC236}">
                <a16:creationId xmlns:a16="http://schemas.microsoft.com/office/drawing/2014/main" id="{C2B9C868-2599-C206-A045-93DEF9457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171B4-7363-A39C-B9F7-E845C06AE962}"/>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1585829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7C3A-82B2-9E9A-B29D-B4936E981E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0A1B56-88FF-4551-F45C-9A8ACC1055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93373A-5120-5B96-A5EF-90F01D706874}"/>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5" name="Footer Placeholder 4">
            <a:extLst>
              <a:ext uri="{FF2B5EF4-FFF2-40B4-BE49-F238E27FC236}">
                <a16:creationId xmlns:a16="http://schemas.microsoft.com/office/drawing/2014/main" id="{42632852-A6E5-D145-CBA7-E6EFBAB4A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CB5F53-B7A4-52E8-2941-64685E266EBA}"/>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3264000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2DB64-BEB2-1A24-9414-7FD0261A54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720977-6FC5-5EC9-EFD1-73C5039DD9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14C085-4310-CD31-8FD5-216ED68F6A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F86C66-782C-F32F-93C1-5BB4934CC47B}"/>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6" name="Footer Placeholder 5">
            <a:extLst>
              <a:ext uri="{FF2B5EF4-FFF2-40B4-BE49-F238E27FC236}">
                <a16:creationId xmlns:a16="http://schemas.microsoft.com/office/drawing/2014/main" id="{0CD694AF-C855-469D-5169-B07C8F3292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2AFF19-7D08-1B18-E1DA-90019F53EDC1}"/>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2936365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E815A-5411-2040-1397-A1789E33BB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B2E4FD-CDB7-24AB-242F-C8F97977FC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C6DED8-8B92-3464-25AC-F2A0381361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A1AD35-FF8C-5497-2849-51360683B2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3F9000-8578-F518-8F21-D4EABEF5E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9BA0A3-67D0-E9FD-FFF5-265A18E23250}"/>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8" name="Footer Placeholder 7">
            <a:extLst>
              <a:ext uri="{FF2B5EF4-FFF2-40B4-BE49-F238E27FC236}">
                <a16:creationId xmlns:a16="http://schemas.microsoft.com/office/drawing/2014/main" id="{52F80B6A-3BAE-2471-4562-46B60DAC94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D22651-6DDF-F23E-DD2B-16BC4890DA0C}"/>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363679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61E7-B1D7-6336-9C66-CF94920E08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A70A06-C78C-B466-3D37-A40420B3E2C7}"/>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4" name="Footer Placeholder 3">
            <a:extLst>
              <a:ext uri="{FF2B5EF4-FFF2-40B4-BE49-F238E27FC236}">
                <a16:creationId xmlns:a16="http://schemas.microsoft.com/office/drawing/2014/main" id="{196F5C76-9D76-75D1-EA29-03897DD434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DE64CB-0B09-CEF0-DEB4-43FED4ED244C}"/>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923107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BEADFE-D61D-7796-2F55-C3F0B7B29017}"/>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3" name="Footer Placeholder 2">
            <a:extLst>
              <a:ext uri="{FF2B5EF4-FFF2-40B4-BE49-F238E27FC236}">
                <a16:creationId xmlns:a16="http://schemas.microsoft.com/office/drawing/2014/main" id="{DC5049A9-59CD-E735-3D66-A8A1B892E7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A97DEE-96C2-8662-C7C6-1755216CA573}"/>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288269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12ECF-0ACB-4C17-D484-3B33824A7B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DF9392-A34A-98FF-D5A6-6D5A8A6645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C963B5-B4A9-A2BB-D78E-6543FFABD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11329-5EF1-1FE2-E553-6EC14D6D6F70}"/>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6" name="Footer Placeholder 5">
            <a:extLst>
              <a:ext uri="{FF2B5EF4-FFF2-40B4-BE49-F238E27FC236}">
                <a16:creationId xmlns:a16="http://schemas.microsoft.com/office/drawing/2014/main" id="{80E73AE1-981D-EC4E-6DDE-000FCBC3F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BB17B-1ACD-F5F8-38EB-16980BDF2AF5}"/>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143007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FEAA7-497D-81A0-DA71-F2DCD3B1D7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BD9CEE-D1E2-2F10-222D-3D2D89A19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E5663E-F03F-C8F0-9E2C-5A14984231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C76DB-A31A-B4B4-609E-A1AAA0061B9F}"/>
              </a:ext>
            </a:extLst>
          </p:cNvPr>
          <p:cNvSpPr>
            <a:spLocks noGrp="1"/>
          </p:cNvSpPr>
          <p:nvPr>
            <p:ph type="dt" sz="half" idx="10"/>
          </p:nvPr>
        </p:nvSpPr>
        <p:spPr/>
        <p:txBody>
          <a:bodyPr/>
          <a:lstStyle/>
          <a:p>
            <a:fld id="{48288DB3-AD53-430F-9027-FFEA7AA7F599}" type="datetimeFigureOut">
              <a:rPr lang="en-US" smtClean="0"/>
              <a:t>4/3/2023</a:t>
            </a:fld>
            <a:endParaRPr lang="en-US"/>
          </a:p>
        </p:txBody>
      </p:sp>
      <p:sp>
        <p:nvSpPr>
          <p:cNvPr id="6" name="Footer Placeholder 5">
            <a:extLst>
              <a:ext uri="{FF2B5EF4-FFF2-40B4-BE49-F238E27FC236}">
                <a16:creationId xmlns:a16="http://schemas.microsoft.com/office/drawing/2014/main" id="{6C95A40C-2E3E-7F4D-B3A4-4533AD82F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67DF5E-42AC-F4DE-62C7-AA7706226281}"/>
              </a:ext>
            </a:extLst>
          </p:cNvPr>
          <p:cNvSpPr>
            <a:spLocks noGrp="1"/>
          </p:cNvSpPr>
          <p:nvPr>
            <p:ph type="sldNum" sz="quarter" idx="12"/>
          </p:nvPr>
        </p:nvSpPr>
        <p:spPr/>
        <p:txBody>
          <a:bodyPr/>
          <a:lstStyle/>
          <a:p>
            <a:fld id="{DD92A382-4729-42C6-926A-EE4F2C491074}" type="slidenum">
              <a:rPr lang="en-US" smtClean="0"/>
              <a:t>‹#›</a:t>
            </a:fld>
            <a:endParaRPr lang="en-US"/>
          </a:p>
        </p:txBody>
      </p:sp>
    </p:spTree>
    <p:extLst>
      <p:ext uri="{BB962C8B-B14F-4D97-AF65-F5344CB8AC3E}">
        <p14:creationId xmlns:p14="http://schemas.microsoft.com/office/powerpoint/2010/main" val="10010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4381F4-23A3-D19F-7BE2-D7BEAA0B1F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E84F55-3DE1-4819-42C5-A6FCDD600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2988BB-4101-22FA-BDAA-9A18BD34F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288DB3-AD53-430F-9027-FFEA7AA7F599}" type="datetimeFigureOut">
              <a:rPr lang="en-US" smtClean="0"/>
              <a:t>4/3/2023</a:t>
            </a:fld>
            <a:endParaRPr lang="en-US"/>
          </a:p>
        </p:txBody>
      </p:sp>
      <p:sp>
        <p:nvSpPr>
          <p:cNvPr id="5" name="Footer Placeholder 4">
            <a:extLst>
              <a:ext uri="{FF2B5EF4-FFF2-40B4-BE49-F238E27FC236}">
                <a16:creationId xmlns:a16="http://schemas.microsoft.com/office/drawing/2014/main" id="{EA7C41C6-1DBE-E9F6-7DCF-7A702D593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D22BDF-A5CB-8C6A-F517-8D28C7EDA9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2A382-4729-42C6-926A-EE4F2C491074}" type="slidenum">
              <a:rPr lang="en-US" smtClean="0"/>
              <a:t>‹#›</a:t>
            </a:fld>
            <a:endParaRPr lang="en-US"/>
          </a:p>
        </p:txBody>
      </p:sp>
    </p:spTree>
    <p:extLst>
      <p:ext uri="{BB962C8B-B14F-4D97-AF65-F5344CB8AC3E}">
        <p14:creationId xmlns:p14="http://schemas.microsoft.com/office/powerpoint/2010/main" val="3390789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arissa@chalmers.s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greenm01/poly2tri" TargetMode="External"/><Relationship Id="rId3" Type="http://schemas.openxmlformats.org/officeDocument/2006/relationships/hyperlink" Target="https://github.com/DotSpatial/DotSpatial/blob/master/LICENSE" TargetMode="External"/><Relationship Id="rId7" Type="http://schemas.openxmlformats.org/officeDocument/2006/relationships/hyperlink" Target="https://raw.githubusercontent.com/JamesNK/Newtonsoft.Json/master/LICENSE.md" TargetMode="External"/><Relationship Id="rId2" Type="http://schemas.openxmlformats.org/officeDocument/2006/relationships/hyperlink" Target="https://github.com/DotSpatial/DotSpatial" TargetMode="External"/><Relationship Id="rId1" Type="http://schemas.openxmlformats.org/officeDocument/2006/relationships/slideLayout" Target="../slideLayouts/slideLayout2.xml"/><Relationship Id="rId6" Type="http://schemas.openxmlformats.org/officeDocument/2006/relationships/hyperlink" Target="https://www.nuget.org/packages/Newtonsoft.Json/10.0.2" TargetMode="External"/><Relationship Id="rId5" Type="http://schemas.openxmlformats.org/officeDocument/2006/relationships/hyperlink" Target="https://github.com/GeoJSON-Net/GeoJSON.Net/blob/master/LICENSE.md" TargetMode="External"/><Relationship Id="rId4" Type="http://schemas.openxmlformats.org/officeDocument/2006/relationships/hyperlink" Target="https://github.com/GeoJSON-Net/GeoJSON.Net" TargetMode="External"/><Relationship Id="rId9" Type="http://schemas.openxmlformats.org/officeDocument/2006/relationships/hyperlink" Target="https://github.com/greenm01/poly2tri/blob/master/LICENS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2" Type="http://schemas.openxmlformats.org/officeDocument/2006/relationships/hyperlink" Target="mailto:Parissa@chalmers.se"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9B1B-FE81-2A37-9143-D99B7E7160FE}"/>
              </a:ext>
            </a:extLst>
          </p:cNvPr>
          <p:cNvSpPr>
            <a:spLocks noGrp="1"/>
          </p:cNvSpPr>
          <p:nvPr>
            <p:ph type="ctrTitle"/>
          </p:nvPr>
        </p:nvSpPr>
        <p:spPr/>
        <p:txBody>
          <a:bodyPr/>
          <a:lstStyle/>
          <a:p>
            <a:r>
              <a:rPr lang="en-US" dirty="0"/>
              <a:t>An exploratory review of participatory mapping tools </a:t>
            </a:r>
          </a:p>
        </p:txBody>
      </p:sp>
      <p:sp>
        <p:nvSpPr>
          <p:cNvPr id="3" name="Subtitle 2">
            <a:extLst>
              <a:ext uri="{FF2B5EF4-FFF2-40B4-BE49-F238E27FC236}">
                <a16:creationId xmlns:a16="http://schemas.microsoft.com/office/drawing/2014/main" id="{BD083B70-A1BC-969D-CE7E-25071019C83B}"/>
              </a:ext>
            </a:extLst>
          </p:cNvPr>
          <p:cNvSpPr>
            <a:spLocks noGrp="1"/>
          </p:cNvSpPr>
          <p:nvPr>
            <p:ph type="subTitle" idx="1"/>
          </p:nvPr>
        </p:nvSpPr>
        <p:spPr/>
        <p:txBody>
          <a:bodyPr/>
          <a:lstStyle/>
          <a:p>
            <a:r>
              <a:rPr lang="en-US" dirty="0"/>
              <a:t>Automate your GIS  course</a:t>
            </a:r>
          </a:p>
          <a:p>
            <a:r>
              <a:rPr lang="en-US" dirty="0"/>
              <a:t>Parissa Mokhtabad</a:t>
            </a:r>
          </a:p>
          <a:p>
            <a:r>
              <a:rPr lang="en-US" dirty="0">
                <a:hlinkClick r:id="rId2"/>
              </a:rPr>
              <a:t>Parissa@chalmers.se</a:t>
            </a:r>
            <a:r>
              <a:rPr lang="en-US" dirty="0"/>
              <a:t> </a:t>
            </a:r>
          </a:p>
        </p:txBody>
      </p:sp>
    </p:spTree>
    <p:extLst>
      <p:ext uri="{BB962C8B-B14F-4D97-AF65-F5344CB8AC3E}">
        <p14:creationId xmlns:p14="http://schemas.microsoft.com/office/powerpoint/2010/main" val="134310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fontScale="90000"/>
          </a:bodyPr>
          <a:lstStyle/>
          <a:p>
            <a:r>
              <a:rPr lang="en-US" sz="5400" dirty="0"/>
              <a:t>Case studies: showing preferences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1D07138-FD1A-BA86-7152-A819F899A514}"/>
              </a:ext>
            </a:extLst>
          </p:cNvPr>
          <p:cNvSpPr>
            <a:spLocks noGrp="1"/>
          </p:cNvSpPr>
          <p:nvPr>
            <p:ph idx="1"/>
          </p:nvPr>
        </p:nvSpPr>
        <p:spPr>
          <a:xfrm>
            <a:off x="640080" y="2872899"/>
            <a:ext cx="4243589" cy="3320668"/>
          </a:xfrm>
        </p:spPr>
        <p:txBody>
          <a:bodyPr>
            <a:normAutofit lnSpcReduction="10000"/>
          </a:bodyPr>
          <a:lstStyle/>
          <a:p>
            <a:r>
              <a:rPr lang="en-GB" sz="1800" dirty="0">
                <a:latin typeface="Calibri" panose="020F0502020204030204" pitchFamily="34" charset="0"/>
                <a:ea typeface="Calibri" panose="020F0502020204030204" pitchFamily="34" charset="0"/>
                <a:cs typeface="Arial" panose="020B0604020202020204" pitchFamily="34" charset="0"/>
              </a:rPr>
              <a:t>E</a:t>
            </a:r>
            <a:r>
              <a:rPr lang="en-GB" sz="1800" dirty="0">
                <a:effectLst/>
                <a:latin typeface="Calibri" panose="020F0502020204030204" pitchFamily="34" charset="0"/>
                <a:ea typeface="Calibri" panose="020F0502020204030204" pitchFamily="34" charset="0"/>
                <a:cs typeface="Arial" panose="020B0604020202020204" pitchFamily="34" charset="0"/>
              </a:rPr>
              <a:t>mploys PM to convey information about land use and zoning.  </a:t>
            </a:r>
          </a:p>
          <a:p>
            <a:r>
              <a:rPr lang="en-GB" sz="1800" dirty="0">
                <a:latin typeface="Calibri" panose="020F0502020204030204" pitchFamily="34" charset="0"/>
                <a:ea typeface="Calibri" panose="020F0502020204030204" pitchFamily="34" charset="0"/>
                <a:cs typeface="Arial" panose="020B0604020202020204" pitchFamily="34" charset="0"/>
              </a:rPr>
              <a:t>A</a:t>
            </a:r>
            <a:r>
              <a:rPr lang="en-GB" sz="1800" dirty="0">
                <a:effectLst/>
                <a:latin typeface="Calibri" panose="020F0502020204030204" pitchFamily="34" charset="0"/>
                <a:ea typeface="Calibri" panose="020F0502020204030204" pitchFamily="34" charset="0"/>
                <a:cs typeface="Arial" panose="020B0604020202020204" pitchFamily="34" charset="0"/>
              </a:rPr>
              <a:t>ims to inform citizen but citizens can show their preferences in the web survey  </a:t>
            </a:r>
          </a:p>
          <a:p>
            <a:r>
              <a:rPr lang="en-GB" sz="1800" dirty="0">
                <a:effectLst/>
                <a:latin typeface="Calibri" panose="020F0502020204030204" pitchFamily="34" charset="0"/>
                <a:ea typeface="Calibri" panose="020F0502020204030204" pitchFamily="34" charset="0"/>
                <a:cs typeface="Arial" panose="020B0604020202020204" pitchFamily="34" charset="0"/>
              </a:rPr>
              <a:t>an internet based PGIS survey  as a public participation tool which uses Google maps API. </a:t>
            </a:r>
          </a:p>
          <a:p>
            <a:r>
              <a:rPr lang="en-GB" sz="1800" dirty="0">
                <a:effectLst/>
                <a:latin typeface="Calibri" panose="020F0502020204030204" pitchFamily="34" charset="0"/>
                <a:ea typeface="Calibri" panose="020F0502020204030204" pitchFamily="34" charset="0"/>
                <a:cs typeface="Arial" panose="020B0604020202020204" pitchFamily="34" charset="0"/>
              </a:rPr>
              <a:t> Participant drag and drop icons representatives of land use and preferences into a map in form of URL website. </a:t>
            </a:r>
            <a:endParaRPr lang="en-US" sz="2200" dirty="0"/>
          </a:p>
        </p:txBody>
      </p:sp>
      <p:pic>
        <p:nvPicPr>
          <p:cNvPr id="4" name="Content Placeholder 3" descr="Map&#10;&#10;Description automatically generated">
            <a:extLst>
              <a:ext uri="{FF2B5EF4-FFF2-40B4-BE49-F238E27FC236}">
                <a16:creationId xmlns:a16="http://schemas.microsoft.com/office/drawing/2014/main" id="{8B546783-FED4-5B9F-29D4-326E4AD68D0A}"/>
              </a:ext>
            </a:extLst>
          </p:cNvPr>
          <p:cNvPicPr>
            <a:picLocks noChangeAspect="1"/>
          </p:cNvPicPr>
          <p:nvPr/>
        </p:nvPicPr>
        <p:blipFill rotWithShape="1">
          <a:blip r:embed="rId2"/>
          <a:srcRect l="18525" r="1527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D4C8E029-06A7-19AF-8AB9-E039F46E6121}"/>
              </a:ext>
            </a:extLst>
          </p:cNvPr>
          <p:cNvSpPr txBox="1"/>
          <p:nvPr/>
        </p:nvSpPr>
        <p:spPr>
          <a:xfrm>
            <a:off x="763439" y="6437811"/>
            <a:ext cx="2931169" cy="369332"/>
          </a:xfrm>
          <a:prstGeom prst="rect">
            <a:avLst/>
          </a:prstGeom>
          <a:noFill/>
        </p:spPr>
        <p:txBody>
          <a:bodyPr wrap="square" rtlCol="0">
            <a:spAutoFit/>
          </a:bodyPr>
          <a:lstStyle/>
          <a:p>
            <a:r>
              <a:rPr lang="en-US" dirty="0"/>
              <a:t> (Brown et al., 2018)</a:t>
            </a:r>
          </a:p>
        </p:txBody>
      </p:sp>
    </p:spTree>
    <p:extLst>
      <p:ext uri="{BB962C8B-B14F-4D97-AF65-F5344CB8AC3E}">
        <p14:creationId xmlns:p14="http://schemas.microsoft.com/office/powerpoint/2010/main" val="1118090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a:bodyPr>
          <a:lstStyle/>
          <a:p>
            <a:r>
              <a:rPr lang="en-US" sz="4200"/>
              <a:t>Case studies: showing preferences  </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1D07138-FD1A-BA86-7152-A819F899A514}"/>
              </a:ext>
            </a:extLst>
          </p:cNvPr>
          <p:cNvSpPr>
            <a:spLocks noGrp="1"/>
          </p:cNvSpPr>
          <p:nvPr>
            <p:ph idx="1"/>
          </p:nvPr>
        </p:nvSpPr>
        <p:spPr>
          <a:xfrm>
            <a:off x="640080" y="2872899"/>
            <a:ext cx="4243589" cy="3320668"/>
          </a:xfrm>
        </p:spPr>
        <p:txBody>
          <a:bodyPr>
            <a:normAutofit/>
          </a:bodyPr>
          <a:lstStyle/>
          <a:p>
            <a:r>
              <a:rPr lang="en-GB" sz="2200">
                <a:latin typeface="Calibri" panose="020F0502020204030204" pitchFamily="34" charset="0"/>
                <a:ea typeface="Calibri" panose="020F0502020204030204" pitchFamily="34" charset="0"/>
                <a:cs typeface="Arial" panose="020B0604020202020204" pitchFamily="34" charset="0"/>
              </a:rPr>
              <a:t>Green mapper a web-based PM where participants show their favourite places </a:t>
            </a:r>
          </a:p>
          <a:p>
            <a:r>
              <a:rPr lang="en-GB" sz="2200">
                <a:effectLst/>
                <a:latin typeface="Calibri" panose="020F0502020204030204" pitchFamily="34" charset="0"/>
                <a:ea typeface="Calibri" panose="020F0502020204030204" pitchFamily="34" charset="0"/>
                <a:cs typeface="Arial" panose="020B0604020202020204" pitchFamily="34" charset="0"/>
              </a:rPr>
              <a:t>It uses OS</a:t>
            </a:r>
            <a:r>
              <a:rPr lang="en-GB" sz="2200">
                <a:latin typeface="Calibri" panose="020F0502020204030204" pitchFamily="34" charset="0"/>
                <a:ea typeface="Calibri" panose="020F0502020204030204" pitchFamily="34" charset="0"/>
                <a:cs typeface="Arial" panose="020B0604020202020204" pitchFamily="34" charset="0"/>
              </a:rPr>
              <a:t>M as its base layer </a:t>
            </a:r>
          </a:p>
          <a:p>
            <a:r>
              <a:rPr lang="en-GB" sz="2200">
                <a:effectLst/>
                <a:latin typeface="Calibri" panose="020F0502020204030204" pitchFamily="34" charset="0"/>
                <a:ea typeface="Calibri" panose="020F0502020204030204" pitchFamily="34" charset="0"/>
                <a:cs typeface="Arial" panose="020B0604020202020204" pitchFamily="34" charset="0"/>
              </a:rPr>
              <a:t>It is initiated by Universit</a:t>
            </a:r>
            <a:r>
              <a:rPr lang="en-GB" sz="2200">
                <a:latin typeface="Calibri" panose="020F0502020204030204" pitchFamily="34" charset="0"/>
                <a:ea typeface="Calibri" panose="020F0502020204030204" pitchFamily="34" charset="0"/>
                <a:cs typeface="Arial" panose="020B0604020202020204" pitchFamily="34" charset="0"/>
              </a:rPr>
              <a:t>y of Groningen </a:t>
            </a:r>
            <a:endParaRPr lang="en-GB" sz="22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73EAB39-D3E0-5223-736C-C16BB2539AD0}"/>
              </a:ext>
            </a:extLst>
          </p:cNvPr>
          <p:cNvPicPr>
            <a:picLocks noChangeAspect="1"/>
          </p:cNvPicPr>
          <p:nvPr/>
        </p:nvPicPr>
        <p:blipFill rotWithShape="1">
          <a:blip r:embed="rId2"/>
          <a:srcRect l="22679" r="239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D4C8E029-06A7-19AF-8AB9-E039F46E6121}"/>
              </a:ext>
            </a:extLst>
          </p:cNvPr>
          <p:cNvSpPr txBox="1"/>
          <p:nvPr/>
        </p:nvSpPr>
        <p:spPr>
          <a:xfrm>
            <a:off x="763439" y="6437811"/>
            <a:ext cx="2931169" cy="369332"/>
          </a:xfrm>
          <a:prstGeom prst="rect">
            <a:avLst/>
          </a:prstGeom>
          <a:noFill/>
        </p:spPr>
        <p:txBody>
          <a:bodyPr wrap="square" rtlCol="0">
            <a:spAutoFit/>
          </a:bodyPr>
          <a:lstStyle/>
          <a:p>
            <a:pPr>
              <a:spcAft>
                <a:spcPts val="600"/>
              </a:spcAft>
            </a:pPr>
            <a:r>
              <a:rPr lang="en-US" dirty="0"/>
              <a:t> (</a:t>
            </a:r>
            <a:r>
              <a:rPr lang="en-US" dirty="0" err="1"/>
              <a:t>Bubalo</a:t>
            </a:r>
            <a:r>
              <a:rPr lang="en-US" dirty="0"/>
              <a:t> et al., 2019)</a:t>
            </a:r>
            <a:endParaRPr lang="en-US"/>
          </a:p>
        </p:txBody>
      </p:sp>
    </p:spTree>
    <p:extLst>
      <p:ext uri="{BB962C8B-B14F-4D97-AF65-F5344CB8AC3E}">
        <p14:creationId xmlns:p14="http://schemas.microsoft.com/office/powerpoint/2010/main" val="1814429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a:bodyPr>
          <a:lstStyle/>
          <a:p>
            <a:r>
              <a:rPr lang="en-US" sz="4200" dirty="0"/>
              <a:t>Case studies: showing preferences  </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1D07138-FD1A-BA86-7152-A819F899A514}"/>
              </a:ext>
            </a:extLst>
          </p:cNvPr>
          <p:cNvSpPr>
            <a:spLocks noGrp="1"/>
          </p:cNvSpPr>
          <p:nvPr>
            <p:ph idx="1"/>
          </p:nvPr>
        </p:nvSpPr>
        <p:spPr>
          <a:xfrm>
            <a:off x="640080" y="2872899"/>
            <a:ext cx="4243589" cy="3320668"/>
          </a:xfrm>
        </p:spPr>
        <p:txBody>
          <a:bodyPr>
            <a:normAutofit/>
          </a:bodyPr>
          <a:lstStyle/>
          <a:p>
            <a:r>
              <a:rPr lang="en-GB" sz="2200" dirty="0">
                <a:latin typeface="Calibri" panose="020F0502020204030204" pitchFamily="34" charset="0"/>
                <a:ea typeface="Calibri" panose="020F0502020204030204" pitchFamily="34" charset="0"/>
                <a:cs typeface="Arial" panose="020B0604020202020204" pitchFamily="34" charset="0"/>
              </a:rPr>
              <a:t>Participants draw their routine map in OSM</a:t>
            </a:r>
          </a:p>
          <a:p>
            <a:r>
              <a:rPr lang="en-GB" sz="2200" dirty="0">
                <a:effectLst/>
                <a:latin typeface="Calibri" panose="020F0502020204030204" pitchFamily="34" charset="0"/>
                <a:ea typeface="Calibri" panose="020F0502020204030204" pitchFamily="34" charset="0"/>
                <a:cs typeface="Arial" panose="020B0604020202020204" pitchFamily="34" charset="0"/>
              </a:rPr>
              <a:t>It uses OS</a:t>
            </a:r>
            <a:r>
              <a:rPr lang="en-GB" sz="2200" dirty="0">
                <a:latin typeface="Calibri" panose="020F0502020204030204" pitchFamily="34" charset="0"/>
                <a:ea typeface="Calibri" panose="020F0502020204030204" pitchFamily="34" charset="0"/>
                <a:cs typeface="Arial" panose="020B0604020202020204" pitchFamily="34" charset="0"/>
              </a:rPr>
              <a:t>M as its base layer </a:t>
            </a:r>
          </a:p>
        </p:txBody>
      </p:sp>
      <p:sp>
        <p:nvSpPr>
          <p:cNvPr id="5" name="TextBox 4">
            <a:extLst>
              <a:ext uri="{FF2B5EF4-FFF2-40B4-BE49-F238E27FC236}">
                <a16:creationId xmlns:a16="http://schemas.microsoft.com/office/drawing/2014/main" id="{D4C8E029-06A7-19AF-8AB9-E039F46E6121}"/>
              </a:ext>
            </a:extLst>
          </p:cNvPr>
          <p:cNvSpPr txBox="1"/>
          <p:nvPr/>
        </p:nvSpPr>
        <p:spPr>
          <a:xfrm>
            <a:off x="763439" y="6437811"/>
            <a:ext cx="2931169" cy="369332"/>
          </a:xfrm>
          <a:prstGeom prst="rect">
            <a:avLst/>
          </a:prstGeom>
          <a:noFill/>
        </p:spPr>
        <p:txBody>
          <a:bodyPr wrap="square" rtlCol="0">
            <a:spAutoFit/>
          </a:bodyPr>
          <a:lstStyle/>
          <a:p>
            <a:pPr>
              <a:spcAft>
                <a:spcPts val="600"/>
              </a:spcAft>
            </a:pPr>
            <a:r>
              <a:rPr lang="en-US" dirty="0"/>
              <a:t>(</a:t>
            </a:r>
            <a:r>
              <a:rPr lang="en-US" dirty="0" err="1"/>
              <a:t>Korpilo</a:t>
            </a:r>
            <a:r>
              <a:rPr lang="en-US" dirty="0"/>
              <a:t> et al., 2018)</a:t>
            </a:r>
          </a:p>
        </p:txBody>
      </p:sp>
      <p:pic>
        <p:nvPicPr>
          <p:cNvPr id="4" name="Picture 3">
            <a:extLst>
              <a:ext uri="{FF2B5EF4-FFF2-40B4-BE49-F238E27FC236}">
                <a16:creationId xmlns:a16="http://schemas.microsoft.com/office/drawing/2014/main" id="{315DFBEB-3944-6599-28F3-2C46A84C1857}"/>
              </a:ext>
            </a:extLst>
          </p:cNvPr>
          <p:cNvPicPr>
            <a:picLocks noChangeAspect="1"/>
          </p:cNvPicPr>
          <p:nvPr/>
        </p:nvPicPr>
        <p:blipFill rotWithShape="1">
          <a:blip r:embed="rId2"/>
          <a:srcRect l="19942" t="33235" r="24791" b="3650"/>
          <a:stretch/>
        </p:blipFill>
        <p:spPr bwMode="auto">
          <a:xfrm>
            <a:off x="4657816" y="1166241"/>
            <a:ext cx="6991260" cy="4241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8554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kern="1200">
                <a:solidFill>
                  <a:schemeClr val="tx1"/>
                </a:solidFill>
                <a:latin typeface="+mj-lt"/>
                <a:ea typeface="+mj-ea"/>
                <a:cs typeface="+mj-cs"/>
              </a:rPr>
              <a:t>Other similar cases: </a:t>
            </a:r>
          </a:p>
        </p:txBody>
      </p:sp>
      <p:sp>
        <p:nvSpPr>
          <p:cNvPr id="27"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C8E029-06A7-19AF-8AB9-E039F46E6121}"/>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t> (Bubalo et al., 2019)</a:t>
            </a:r>
          </a:p>
        </p:txBody>
      </p:sp>
      <p:pic>
        <p:nvPicPr>
          <p:cNvPr id="4" name="Picture 3" descr="Graphical user interface, application, table&#10;&#10;Description automatically generated">
            <a:extLst>
              <a:ext uri="{FF2B5EF4-FFF2-40B4-BE49-F238E27FC236}">
                <a16:creationId xmlns:a16="http://schemas.microsoft.com/office/drawing/2014/main" id="{922E22B5-9541-CEED-3D97-9503A0EF5643}"/>
              </a:ext>
            </a:extLst>
          </p:cNvPr>
          <p:cNvPicPr>
            <a:picLocks noChangeAspect="1"/>
          </p:cNvPicPr>
          <p:nvPr/>
        </p:nvPicPr>
        <p:blipFill>
          <a:blip r:embed="rId2"/>
          <a:stretch>
            <a:fillRect/>
          </a:stretch>
        </p:blipFill>
        <p:spPr>
          <a:xfrm>
            <a:off x="630936" y="2332679"/>
            <a:ext cx="10917936" cy="3875865"/>
          </a:xfrm>
          <a:prstGeom prst="rect">
            <a:avLst/>
          </a:prstGeom>
        </p:spPr>
      </p:pic>
    </p:spTree>
    <p:extLst>
      <p:ext uri="{BB962C8B-B14F-4D97-AF65-F5344CB8AC3E}">
        <p14:creationId xmlns:p14="http://schemas.microsoft.com/office/powerpoint/2010/main" val="1688763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kern="1200" dirty="0">
                <a:solidFill>
                  <a:schemeClr val="tx1"/>
                </a:solidFill>
                <a:latin typeface="+mj-lt"/>
                <a:ea typeface="+mj-ea"/>
                <a:cs typeface="+mj-cs"/>
              </a:rPr>
              <a:t>Using data with a mediator: cyclist tracking API </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C8E029-06A7-19AF-8AB9-E039F46E6121}"/>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Utilizing data collected from the Strava activity tracking app in Scotland in 2016.</a:t>
            </a:r>
          </a:p>
          <a:p>
            <a:pPr indent="-228600">
              <a:lnSpc>
                <a:spcPct val="90000"/>
              </a:lnSpc>
              <a:spcAft>
                <a:spcPts val="600"/>
              </a:spcAft>
              <a:buFont typeface="Arial" panose="020B0604020202020204" pitchFamily="34" charset="0"/>
              <a:buChar char="•"/>
            </a:pPr>
            <a:r>
              <a:rPr lang="en-US" sz="1700" dirty="0"/>
              <a:t>Open-source alternatives such as </a:t>
            </a:r>
            <a:r>
              <a:rPr lang="en-US" sz="1700" dirty="0" err="1"/>
              <a:t>AequilibraE</a:t>
            </a:r>
            <a:r>
              <a:rPr lang="en-US" sz="1700" dirty="0"/>
              <a:t> for Python could also be used.</a:t>
            </a:r>
          </a:p>
        </p:txBody>
      </p:sp>
      <p:pic>
        <p:nvPicPr>
          <p:cNvPr id="3" name="Picture 2">
            <a:extLst>
              <a:ext uri="{FF2B5EF4-FFF2-40B4-BE49-F238E27FC236}">
                <a16:creationId xmlns:a16="http://schemas.microsoft.com/office/drawing/2014/main" id="{A33C5B93-22C5-8F92-02C6-98499A08FC5C}"/>
              </a:ext>
            </a:extLst>
          </p:cNvPr>
          <p:cNvPicPr>
            <a:picLocks noChangeAspect="1"/>
          </p:cNvPicPr>
          <p:nvPr/>
        </p:nvPicPr>
        <p:blipFill rotWithShape="1">
          <a:blip r:embed="rId2"/>
          <a:srcRect l="14956" t="26695" r="51917" b="13034"/>
          <a:stretch/>
        </p:blipFill>
        <p:spPr bwMode="auto">
          <a:xfrm>
            <a:off x="5670082" y="790956"/>
            <a:ext cx="5445855" cy="5276088"/>
          </a:xfrm>
          <a:prstGeom prst="rect">
            <a:avLst/>
          </a:prstGeom>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A4D4B25C-8BE8-3794-197C-3F71547B3BDD}"/>
              </a:ext>
            </a:extLst>
          </p:cNvPr>
          <p:cNvSpPr txBox="1"/>
          <p:nvPr/>
        </p:nvSpPr>
        <p:spPr>
          <a:xfrm>
            <a:off x="7319963" y="6287000"/>
            <a:ext cx="6124574" cy="369332"/>
          </a:xfrm>
          <a:prstGeom prst="rect">
            <a:avLst/>
          </a:prstGeom>
          <a:noFill/>
        </p:spPr>
        <p:txBody>
          <a:bodyPr wrap="square">
            <a:spAutoFit/>
          </a:bodyPr>
          <a:lstStyle/>
          <a:p>
            <a:r>
              <a:rPr lang="en-US" dirty="0"/>
              <a:t>(McArthur et al., 2019)</a:t>
            </a:r>
          </a:p>
        </p:txBody>
      </p:sp>
    </p:spTree>
    <p:extLst>
      <p:ext uri="{BB962C8B-B14F-4D97-AF65-F5344CB8AC3E}">
        <p14:creationId xmlns:p14="http://schemas.microsoft.com/office/powerpoint/2010/main" val="1196898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kern="1200" dirty="0">
                <a:solidFill>
                  <a:schemeClr val="tx1"/>
                </a:solidFill>
                <a:latin typeface="+mj-lt"/>
                <a:ea typeface="+mj-ea"/>
                <a:cs typeface="+mj-cs"/>
              </a:rPr>
              <a:t>Public participation in GIS via mobile applications. </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C8E029-06A7-19AF-8AB9-E039F46E6121}"/>
              </a:ext>
            </a:extLst>
          </p:cNvPr>
          <p:cNvSpPr txBox="1"/>
          <p:nvPr/>
        </p:nvSpPr>
        <p:spPr>
          <a:xfrm>
            <a:off x="673945" y="796671"/>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7" name="TextBox 6">
            <a:extLst>
              <a:ext uri="{FF2B5EF4-FFF2-40B4-BE49-F238E27FC236}">
                <a16:creationId xmlns:a16="http://schemas.microsoft.com/office/drawing/2014/main" id="{A4D4B25C-8BE8-3794-197C-3F71547B3BDD}"/>
              </a:ext>
            </a:extLst>
          </p:cNvPr>
          <p:cNvSpPr txBox="1"/>
          <p:nvPr/>
        </p:nvSpPr>
        <p:spPr>
          <a:xfrm>
            <a:off x="7319963" y="6287000"/>
            <a:ext cx="6124574" cy="369332"/>
          </a:xfrm>
          <a:prstGeom prst="rect">
            <a:avLst/>
          </a:prstGeom>
          <a:noFill/>
        </p:spPr>
        <p:txBody>
          <a:bodyPr wrap="square">
            <a:spAutoFit/>
          </a:bodyPr>
          <a:lstStyle/>
          <a:p>
            <a:r>
              <a:rPr lang="en-US" dirty="0"/>
              <a:t>(</a:t>
            </a:r>
            <a:r>
              <a:rPr lang="it-IT" dirty="0"/>
              <a:t>Brovelli et al., 2016)</a:t>
            </a:r>
            <a:r>
              <a:rPr lang="en-US" dirty="0"/>
              <a:t>)</a:t>
            </a:r>
          </a:p>
        </p:txBody>
      </p:sp>
      <p:pic>
        <p:nvPicPr>
          <p:cNvPr id="4" name="Picture 3">
            <a:extLst>
              <a:ext uri="{FF2B5EF4-FFF2-40B4-BE49-F238E27FC236}">
                <a16:creationId xmlns:a16="http://schemas.microsoft.com/office/drawing/2014/main" id="{D480DA5A-8D9E-4955-1D34-E82B31E323DF}"/>
              </a:ext>
            </a:extLst>
          </p:cNvPr>
          <p:cNvPicPr>
            <a:picLocks noChangeAspect="1"/>
          </p:cNvPicPr>
          <p:nvPr/>
        </p:nvPicPr>
        <p:blipFill>
          <a:blip r:embed="rId2"/>
          <a:stretch>
            <a:fillRect/>
          </a:stretch>
        </p:blipFill>
        <p:spPr>
          <a:xfrm>
            <a:off x="4945996" y="974391"/>
            <a:ext cx="6874910" cy="4714028"/>
          </a:xfrm>
          <a:prstGeom prst="rect">
            <a:avLst/>
          </a:prstGeom>
        </p:spPr>
      </p:pic>
      <p:sp>
        <p:nvSpPr>
          <p:cNvPr id="6" name="TextBox 5">
            <a:extLst>
              <a:ext uri="{FF2B5EF4-FFF2-40B4-BE49-F238E27FC236}">
                <a16:creationId xmlns:a16="http://schemas.microsoft.com/office/drawing/2014/main" id="{D9854C26-2681-3498-123B-9A8AE7BCB8B8}"/>
              </a:ext>
            </a:extLst>
          </p:cNvPr>
          <p:cNvSpPr txBox="1"/>
          <p:nvPr/>
        </p:nvSpPr>
        <p:spPr>
          <a:xfrm>
            <a:off x="371094" y="2718054"/>
            <a:ext cx="4745436" cy="382855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t>A modular system is designed to assist multi-purpose participatory sensing projects by enabling the management of geospatial data from the initial on-field collection up to the final Web publication. The system is entirely built with open source GIS technology</a:t>
            </a:r>
          </a:p>
        </p:txBody>
      </p:sp>
    </p:spTree>
    <p:extLst>
      <p:ext uri="{BB962C8B-B14F-4D97-AF65-F5344CB8AC3E}">
        <p14:creationId xmlns:p14="http://schemas.microsoft.com/office/powerpoint/2010/main" val="1616876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kern="1200" dirty="0">
                <a:solidFill>
                  <a:schemeClr val="tx1"/>
                </a:solidFill>
                <a:latin typeface="+mj-lt"/>
                <a:ea typeface="+mj-ea"/>
                <a:cs typeface="+mj-cs"/>
              </a:rPr>
              <a:t>Public participation in GIS via mobile applications. </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C8E029-06A7-19AF-8AB9-E039F46E6121}"/>
              </a:ext>
            </a:extLst>
          </p:cNvPr>
          <p:cNvSpPr txBox="1"/>
          <p:nvPr/>
        </p:nvSpPr>
        <p:spPr>
          <a:xfrm>
            <a:off x="704768" y="796671"/>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p:txBody>
      </p:sp>
      <p:sp>
        <p:nvSpPr>
          <p:cNvPr id="7" name="TextBox 6">
            <a:extLst>
              <a:ext uri="{FF2B5EF4-FFF2-40B4-BE49-F238E27FC236}">
                <a16:creationId xmlns:a16="http://schemas.microsoft.com/office/drawing/2014/main" id="{A4D4B25C-8BE8-3794-197C-3F71547B3BDD}"/>
              </a:ext>
            </a:extLst>
          </p:cNvPr>
          <p:cNvSpPr txBox="1"/>
          <p:nvPr/>
        </p:nvSpPr>
        <p:spPr>
          <a:xfrm>
            <a:off x="7319963" y="6287000"/>
            <a:ext cx="6124574" cy="369332"/>
          </a:xfrm>
          <a:prstGeom prst="rect">
            <a:avLst/>
          </a:prstGeom>
          <a:noFill/>
        </p:spPr>
        <p:txBody>
          <a:bodyPr wrap="square">
            <a:spAutoFit/>
          </a:bodyPr>
          <a:lstStyle/>
          <a:p>
            <a:r>
              <a:rPr lang="en-US" dirty="0"/>
              <a:t>(</a:t>
            </a:r>
            <a:r>
              <a:rPr lang="it-IT" dirty="0"/>
              <a:t>Brovelli et al., 2016)</a:t>
            </a:r>
            <a:r>
              <a:rPr lang="en-US" dirty="0"/>
              <a:t>)</a:t>
            </a:r>
          </a:p>
        </p:txBody>
      </p:sp>
      <p:pic>
        <p:nvPicPr>
          <p:cNvPr id="3" name="Picture 2">
            <a:extLst>
              <a:ext uri="{FF2B5EF4-FFF2-40B4-BE49-F238E27FC236}">
                <a16:creationId xmlns:a16="http://schemas.microsoft.com/office/drawing/2014/main" id="{5A45935F-04B3-D055-E63C-5C6DAB0C202C}"/>
              </a:ext>
            </a:extLst>
          </p:cNvPr>
          <p:cNvPicPr>
            <a:picLocks noChangeAspect="1"/>
          </p:cNvPicPr>
          <p:nvPr/>
        </p:nvPicPr>
        <p:blipFill>
          <a:blip r:embed="rId3"/>
          <a:stretch>
            <a:fillRect/>
          </a:stretch>
        </p:blipFill>
        <p:spPr>
          <a:xfrm>
            <a:off x="4571584" y="218364"/>
            <a:ext cx="7405768" cy="4039286"/>
          </a:xfrm>
          <a:prstGeom prst="rect">
            <a:avLst/>
          </a:prstGeom>
        </p:spPr>
      </p:pic>
      <p:sp>
        <p:nvSpPr>
          <p:cNvPr id="6" name="TextBox 5">
            <a:extLst>
              <a:ext uri="{FF2B5EF4-FFF2-40B4-BE49-F238E27FC236}">
                <a16:creationId xmlns:a16="http://schemas.microsoft.com/office/drawing/2014/main" id="{0FD129A6-7FC7-ED5A-EC31-8C5B8CCC307A}"/>
              </a:ext>
            </a:extLst>
          </p:cNvPr>
          <p:cNvSpPr txBox="1"/>
          <p:nvPr/>
        </p:nvSpPr>
        <p:spPr>
          <a:xfrm>
            <a:off x="115911" y="2190470"/>
            <a:ext cx="4897877" cy="4524315"/>
          </a:xfrm>
          <a:prstGeom prst="rect">
            <a:avLst/>
          </a:prstGeom>
          <a:noFill/>
        </p:spPr>
        <p:txBody>
          <a:bodyPr wrap="square" rtlCol="0">
            <a:spAutoFit/>
          </a:bodyPr>
          <a:lstStyle/>
          <a:p>
            <a:r>
              <a:rPr lang="en-US" dirty="0"/>
              <a:t>Data collection from mobile devices is achieved through the Open Data Kit (ODK) suite which is mainly composed of the ODK Collect and the ODK Aggregate modules. ODK Collect is a customizable mobile app for Android devices which, as mentioned in Section 2, allows collection of geospatial punctual data. It downloads form templates from, and sends user compiled forms to, ODK Aggregate, a Web application running under an Apache Tomcat server (http://tomcat.apache.org). ODK Aggregate manages forms and users (including their permissions on data access and download) and stores collected data through a synchronization with a PostgreSQL database (http://www.postgresql.org). </a:t>
            </a:r>
          </a:p>
        </p:txBody>
      </p:sp>
    </p:spTree>
    <p:extLst>
      <p:ext uri="{BB962C8B-B14F-4D97-AF65-F5344CB8AC3E}">
        <p14:creationId xmlns:p14="http://schemas.microsoft.com/office/powerpoint/2010/main" val="1929117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Freeform: Shape 3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3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400" kern="1200" dirty="0">
                <a:solidFill>
                  <a:schemeClr val="tx1"/>
                </a:solidFill>
                <a:latin typeface="+mj-lt"/>
                <a:ea typeface="+mj-ea"/>
                <a:cs typeface="+mj-cs"/>
              </a:rPr>
              <a:t>Using data with a mediator: cyclist tracking API </a:t>
            </a:r>
          </a:p>
        </p:txBody>
      </p:sp>
      <p:sp>
        <p:nvSpPr>
          <p:cNvPr id="38" name="Rectangle 3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D4C8E029-06A7-19AF-8AB9-E039F46E6121}"/>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r>
              <a:rPr lang="en-US" sz="1700" dirty="0"/>
              <a:t>The Web crawler is a search engine written in Python to download place data from the Web and store them on the server</a:t>
            </a:r>
          </a:p>
          <a:p>
            <a:pPr indent="-228600">
              <a:lnSpc>
                <a:spcPct val="90000"/>
              </a:lnSpc>
              <a:spcAft>
                <a:spcPts val="600"/>
              </a:spcAft>
              <a:buFont typeface="Arial" panose="020B0604020202020204" pitchFamily="34" charset="0"/>
              <a:buChar char="•"/>
            </a:pPr>
            <a:r>
              <a:rPr lang="en-US" sz="1700" dirty="0"/>
              <a:t>.</a:t>
            </a:r>
            <a:r>
              <a:rPr lang="en-GB" sz="1800" dirty="0">
                <a:effectLst/>
                <a:latin typeface="Calibri" panose="020F0502020204030204" pitchFamily="34" charset="0"/>
                <a:ea typeface="Calibri" panose="020F0502020204030204" pitchFamily="34" charset="0"/>
                <a:cs typeface="Calibri" panose="020F0502020204030204" pitchFamily="34" charset="0"/>
              </a:rPr>
              <a:t> Gao, S., Li, L., Li, W., Janowicz, K., &amp; Zhang, Y. (2017). Constructing gazetteers from volunteered big geo-data based on Hadoop. Computers, Environment and Urban Systems, 61, 172-186.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indent="-228600">
              <a:lnSpc>
                <a:spcPct val="90000"/>
              </a:lnSpc>
              <a:spcAft>
                <a:spcPts val="600"/>
              </a:spcAft>
              <a:buFont typeface="Arial" panose="020B0604020202020204" pitchFamily="34" charset="0"/>
              <a:buChar char="•"/>
            </a:pPr>
            <a:endParaRPr lang="en-US" sz="1700" dirty="0"/>
          </a:p>
        </p:txBody>
      </p:sp>
      <p:sp>
        <p:nvSpPr>
          <p:cNvPr id="7" name="TextBox 6">
            <a:extLst>
              <a:ext uri="{FF2B5EF4-FFF2-40B4-BE49-F238E27FC236}">
                <a16:creationId xmlns:a16="http://schemas.microsoft.com/office/drawing/2014/main" id="{A4D4B25C-8BE8-3794-197C-3F71547B3BDD}"/>
              </a:ext>
            </a:extLst>
          </p:cNvPr>
          <p:cNvSpPr txBox="1"/>
          <p:nvPr/>
        </p:nvSpPr>
        <p:spPr>
          <a:xfrm>
            <a:off x="7319963" y="6287000"/>
            <a:ext cx="6124574" cy="369332"/>
          </a:xfrm>
          <a:prstGeom prst="rect">
            <a:avLst/>
          </a:prstGeom>
          <a:noFill/>
        </p:spPr>
        <p:txBody>
          <a:bodyPr wrap="square">
            <a:spAutoFit/>
          </a:bodyPr>
          <a:lstStyle/>
          <a:p>
            <a:r>
              <a:rPr lang="en-US" dirty="0"/>
              <a:t>(Li and others, 2017)</a:t>
            </a:r>
          </a:p>
        </p:txBody>
      </p:sp>
      <p:pic>
        <p:nvPicPr>
          <p:cNvPr id="4" name="Picture 3">
            <a:extLst>
              <a:ext uri="{FF2B5EF4-FFF2-40B4-BE49-F238E27FC236}">
                <a16:creationId xmlns:a16="http://schemas.microsoft.com/office/drawing/2014/main" id="{BDEC21C6-355F-1181-A797-574AF6FC2A76}"/>
              </a:ext>
            </a:extLst>
          </p:cNvPr>
          <p:cNvPicPr>
            <a:picLocks noChangeAspect="1"/>
          </p:cNvPicPr>
          <p:nvPr/>
        </p:nvPicPr>
        <p:blipFill rotWithShape="1">
          <a:blip r:embed="rId2"/>
          <a:srcRect l="26036" t="27320" r="26545" b="2398"/>
          <a:stretch/>
        </p:blipFill>
        <p:spPr bwMode="auto">
          <a:xfrm>
            <a:off x="4561726" y="787078"/>
            <a:ext cx="6462445" cy="50884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8913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BCB6-3B22-47F8-8B9F-AA92227A3F6A}"/>
              </a:ext>
            </a:extLst>
          </p:cNvPr>
          <p:cNvSpPr>
            <a:spLocks noGrp="1"/>
          </p:cNvSpPr>
          <p:nvPr>
            <p:ph type="title"/>
          </p:nvPr>
        </p:nvSpPr>
        <p:spPr>
          <a:xfrm>
            <a:off x="630936" y="639520"/>
            <a:ext cx="3429000" cy="1719072"/>
          </a:xfrm>
        </p:spPr>
        <p:txBody>
          <a:bodyPr anchor="b">
            <a:normAutofit/>
          </a:bodyPr>
          <a:lstStyle/>
          <a:p>
            <a:r>
              <a:rPr lang="en-US" sz="2800" dirty="0"/>
              <a:t>Geo tagging platform: </a:t>
            </a:r>
            <a:r>
              <a:rPr lang="en-US" sz="2600" dirty="0" err="1"/>
              <a:t>WaterDetectors</a:t>
            </a:r>
            <a:r>
              <a:rPr lang="en-US" sz="2600" dirty="0"/>
              <a:t>, One of the </a:t>
            </a:r>
            <a:r>
              <a:rPr lang="en-US" sz="2600" dirty="0" err="1"/>
              <a:t>WeSenseit</a:t>
            </a:r>
            <a:r>
              <a:rPr lang="en-US" sz="2600" dirty="0"/>
              <a:t> mobile applications</a:t>
            </a:r>
          </a:p>
        </p:txBody>
      </p:sp>
      <p:sp>
        <p:nvSpPr>
          <p:cNvPr id="7" name="Content Placeholder 6">
            <a:extLst>
              <a:ext uri="{FF2B5EF4-FFF2-40B4-BE49-F238E27FC236}">
                <a16:creationId xmlns:a16="http://schemas.microsoft.com/office/drawing/2014/main" id="{FE0B3C0D-9FE9-4E6F-8A3E-F4189A4B8019}"/>
              </a:ext>
            </a:extLst>
          </p:cNvPr>
          <p:cNvSpPr>
            <a:spLocks noGrp="1"/>
          </p:cNvSpPr>
          <p:nvPr>
            <p:ph idx="1"/>
          </p:nvPr>
        </p:nvSpPr>
        <p:spPr>
          <a:xfrm>
            <a:off x="630936" y="2807208"/>
            <a:ext cx="3429000" cy="3410712"/>
          </a:xfrm>
        </p:spPr>
        <p:txBody>
          <a:bodyPr anchor="t">
            <a:normAutofit/>
          </a:bodyPr>
          <a:lstStyle/>
          <a:p>
            <a:r>
              <a:rPr lang="en-US" sz="2200" dirty="0"/>
              <a:t>Citizen Science </a:t>
            </a:r>
          </a:p>
          <a:p>
            <a:r>
              <a:rPr lang="en-US" sz="2200" dirty="0"/>
              <a:t>Geotagging </a:t>
            </a:r>
          </a:p>
        </p:txBody>
      </p:sp>
      <p:pic>
        <p:nvPicPr>
          <p:cNvPr id="10" name="Picture 9" descr="A screenshot of a computer&#10;&#10;Description automatically generated">
            <a:extLst>
              <a:ext uri="{FF2B5EF4-FFF2-40B4-BE49-F238E27FC236}">
                <a16:creationId xmlns:a16="http://schemas.microsoft.com/office/drawing/2014/main" id="{2908BE95-93D3-415D-9BA3-0B19C33B491F}"/>
              </a:ext>
            </a:extLst>
          </p:cNvPr>
          <p:cNvPicPr>
            <a:picLocks noChangeAspect="1"/>
          </p:cNvPicPr>
          <p:nvPr/>
        </p:nvPicPr>
        <p:blipFill rotWithShape="1">
          <a:blip r:embed="rId3"/>
          <a:srcRect l="22152" t="26201" r="21774" b="18668"/>
          <a:stretch/>
        </p:blipFill>
        <p:spPr>
          <a:xfrm>
            <a:off x="4654296" y="1519982"/>
            <a:ext cx="6903720" cy="3818036"/>
          </a:xfrm>
          <a:prstGeom prst="rect">
            <a:avLst/>
          </a:prstGeom>
        </p:spPr>
      </p:pic>
      <p:sp>
        <p:nvSpPr>
          <p:cNvPr id="8" name="TextBox 7">
            <a:extLst>
              <a:ext uri="{FF2B5EF4-FFF2-40B4-BE49-F238E27FC236}">
                <a16:creationId xmlns:a16="http://schemas.microsoft.com/office/drawing/2014/main" id="{6A2DED59-080F-48FC-AB46-75ACDF1696C0}"/>
              </a:ext>
            </a:extLst>
          </p:cNvPr>
          <p:cNvSpPr txBox="1"/>
          <p:nvPr/>
        </p:nvSpPr>
        <p:spPr>
          <a:xfrm>
            <a:off x="5433037" y="5475768"/>
            <a:ext cx="5887155" cy="523956"/>
          </a:xfrm>
          <a:prstGeom prst="rect">
            <a:avLst/>
          </a:prstGeom>
          <a:solidFill>
            <a:srgbClr val="000000">
              <a:alpha val="50000"/>
            </a:srgbClr>
          </a:solidFill>
          <a:ln>
            <a:noFill/>
          </a:ln>
        </p:spPr>
        <p:txBody>
          <a:bodyPr wrap="square">
            <a:noAutofit/>
          </a:bodyPr>
          <a:lstStyle/>
          <a:p>
            <a:pPr algn="ctr">
              <a:spcAft>
                <a:spcPts val="600"/>
              </a:spcAft>
            </a:pPr>
            <a:r>
              <a:rPr lang="en-US" sz="1300">
                <a:solidFill>
                  <a:srgbClr val="FFFFFF"/>
                </a:solidFill>
              </a:rPr>
              <a:t>https://www.wesenseit.com/projecten/waterdetective-web/</a:t>
            </a:r>
            <a:endParaRPr lang="en-US" sz="1300" dirty="0">
              <a:solidFill>
                <a:srgbClr val="FFFFFF"/>
              </a:solidFill>
            </a:endParaRPr>
          </a:p>
        </p:txBody>
      </p:sp>
    </p:spTree>
    <p:extLst>
      <p:ext uri="{BB962C8B-B14F-4D97-AF65-F5344CB8AC3E}">
        <p14:creationId xmlns:p14="http://schemas.microsoft.com/office/powerpoint/2010/main" val="247784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BCB6-3B22-47F8-8B9F-AA92227A3F6A}"/>
              </a:ext>
            </a:extLst>
          </p:cNvPr>
          <p:cNvSpPr>
            <a:spLocks noGrp="1"/>
          </p:cNvSpPr>
          <p:nvPr>
            <p:ph type="title"/>
          </p:nvPr>
        </p:nvSpPr>
        <p:spPr>
          <a:xfrm>
            <a:off x="635000" y="640823"/>
            <a:ext cx="3418659" cy="5583148"/>
          </a:xfrm>
        </p:spPr>
        <p:txBody>
          <a:bodyPr anchor="ctr">
            <a:normAutofit/>
          </a:bodyPr>
          <a:lstStyle/>
          <a:p>
            <a:r>
              <a:rPr lang="en-US" sz="4600" dirty="0"/>
              <a:t>Geo tagging platform: </a:t>
            </a:r>
            <a:br>
              <a:rPr lang="en-US" sz="4600" dirty="0"/>
            </a:br>
            <a:r>
              <a:rPr lang="en-US" sz="3200" dirty="0"/>
              <a:t>Multi model observatory tool: </a:t>
            </a:r>
            <a:r>
              <a:rPr lang="en-US" sz="3200" dirty="0" err="1"/>
              <a:t>WeSenseIt</a:t>
            </a:r>
            <a:endParaRPr lang="en-US" sz="4600" dirty="0"/>
          </a:p>
        </p:txBody>
      </p:sp>
      <p:graphicFrame>
        <p:nvGraphicFramePr>
          <p:cNvPr id="14" name="Content Placeholder 3">
            <a:extLst>
              <a:ext uri="{FF2B5EF4-FFF2-40B4-BE49-F238E27FC236}">
                <a16:creationId xmlns:a16="http://schemas.microsoft.com/office/drawing/2014/main" id="{45A6C385-21D7-BF82-AC2F-208C052527AA}"/>
              </a:ext>
            </a:extLst>
          </p:cNvPr>
          <p:cNvGraphicFramePr>
            <a:graphicFrameLocks noGrp="1"/>
          </p:cNvGraphicFramePr>
          <p:nvPr>
            <p:ph idx="1"/>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086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fontScale="90000"/>
          </a:bodyPr>
          <a:lstStyle/>
          <a:p>
            <a:r>
              <a:rPr lang="en-US" sz="5400" dirty="0"/>
              <a:t>Introduction to participatory mapping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2FCA04-9FB3-E155-493B-BDEB7DF460D7}"/>
              </a:ext>
            </a:extLst>
          </p:cNvPr>
          <p:cNvSpPr txBox="1"/>
          <p:nvPr/>
        </p:nvSpPr>
        <p:spPr>
          <a:xfrm>
            <a:off x="640080" y="3224448"/>
            <a:ext cx="10395751"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Use and collection of geographical information </a:t>
            </a:r>
            <a:r>
              <a:rPr lang="en-US" dirty="0"/>
              <a:t>among the various actors including public, citizens or non-experts (</a:t>
            </a:r>
            <a:r>
              <a:rPr lang="en-US" dirty="0" err="1"/>
              <a:t>Bubalo</a:t>
            </a:r>
            <a:r>
              <a:rPr lang="en-US" dirty="0"/>
              <a:t> et al., 2019). </a:t>
            </a:r>
          </a:p>
          <a:p>
            <a:pPr marL="285750" indent="-285750">
              <a:buFont typeface="Arial" panose="020B0604020202020204" pitchFamily="34" charset="0"/>
              <a:buChar char="•"/>
            </a:pPr>
            <a:r>
              <a:rPr lang="en-US" dirty="0"/>
              <a:t>Generally as </a:t>
            </a:r>
            <a:r>
              <a:rPr lang="en-US" b="1" dirty="0"/>
              <a:t>participatory mapping </a:t>
            </a:r>
            <a:r>
              <a:rPr lang="en-US" dirty="0"/>
              <a:t>(PM) (Brown et al., 2018), consist of citizen science (CS), volunteered geographic information (VGI), public participatory GIS (PPGIS), and smart cities initiatives </a:t>
            </a:r>
          </a:p>
          <a:p>
            <a:pPr marL="285750" indent="-285750">
              <a:buFont typeface="Arial" panose="020B0604020202020204" pitchFamily="34" charset="0"/>
              <a:buChar char="•"/>
            </a:pPr>
            <a:r>
              <a:rPr lang="en-US" dirty="0"/>
              <a:t>Enable kind of </a:t>
            </a:r>
            <a:r>
              <a:rPr lang="en-US" b="1" dirty="0"/>
              <a:t>crowdsourcing</a:t>
            </a:r>
            <a:r>
              <a:rPr lang="en-US" dirty="0"/>
              <a:t> or collaboration in making geographic information (</a:t>
            </a:r>
            <a:r>
              <a:rPr lang="en-US" dirty="0" err="1"/>
              <a:t>Bubalo</a:t>
            </a:r>
            <a:r>
              <a:rPr lang="en-US" dirty="0"/>
              <a:t> et al., 2019).  </a:t>
            </a:r>
          </a:p>
          <a:p>
            <a:pPr marL="285750" indent="-285750">
              <a:buFont typeface="Arial" panose="020B0604020202020204" pitchFamily="34" charset="0"/>
              <a:buChar char="•"/>
            </a:pPr>
            <a:r>
              <a:rPr lang="en-US" dirty="0"/>
              <a:t>The aim of data-collection which corresponds with </a:t>
            </a:r>
            <a:r>
              <a:rPr lang="en-US" b="1" dirty="0"/>
              <a:t>type of participation </a:t>
            </a:r>
            <a:r>
              <a:rPr lang="en-US" dirty="0"/>
              <a:t>and </a:t>
            </a:r>
          </a:p>
          <a:p>
            <a:pPr marL="285750" indent="-285750">
              <a:buFont typeface="Arial" panose="020B0604020202020204" pitchFamily="34" charset="0"/>
              <a:buChar char="•"/>
            </a:pPr>
            <a:r>
              <a:rPr lang="en-US" dirty="0"/>
              <a:t>Highly varies in each of the initiatives, can range from being a mere hobby, conservation of natural resources, involvement in scientific projects, to reporting issues, decision-making and urban planning. </a:t>
            </a:r>
          </a:p>
          <a:p>
            <a:pPr marL="285750" indent="-285750">
              <a:buFont typeface="Arial" panose="020B0604020202020204" pitchFamily="34" charset="0"/>
              <a:buChar char="•"/>
            </a:pPr>
            <a:r>
              <a:rPr lang="en-US" dirty="0"/>
              <a:t>Issues of </a:t>
            </a:r>
            <a:r>
              <a:rPr lang="en-US" b="1" dirty="0"/>
              <a:t>reliability</a:t>
            </a:r>
            <a:r>
              <a:rPr lang="en-US" dirty="0"/>
              <a:t> of data  and </a:t>
            </a:r>
            <a:r>
              <a:rPr lang="en-US" b="1" dirty="0"/>
              <a:t>diversity of participants</a:t>
            </a:r>
          </a:p>
        </p:txBody>
      </p:sp>
    </p:spTree>
    <p:extLst>
      <p:ext uri="{BB962C8B-B14F-4D97-AF65-F5344CB8AC3E}">
        <p14:creationId xmlns:p14="http://schemas.microsoft.com/office/powerpoint/2010/main" val="1184300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3BCB6-3B22-47F8-8B9F-AA92227A3F6A}"/>
              </a:ext>
            </a:extLst>
          </p:cNvPr>
          <p:cNvSpPr>
            <a:spLocks noGrp="1"/>
          </p:cNvSpPr>
          <p:nvPr>
            <p:ph type="title"/>
          </p:nvPr>
        </p:nvSpPr>
        <p:spPr>
          <a:xfrm>
            <a:off x="635000" y="640823"/>
            <a:ext cx="3418659" cy="5583148"/>
          </a:xfrm>
        </p:spPr>
        <p:txBody>
          <a:bodyPr anchor="ctr">
            <a:normAutofit/>
          </a:bodyPr>
          <a:lstStyle/>
          <a:p>
            <a:br>
              <a:rPr lang="en-US" sz="5000"/>
            </a:br>
            <a:r>
              <a:rPr lang="en-US" sz="5000"/>
              <a:t>ISPEX sensing gadgets and citizen engagement </a:t>
            </a:r>
          </a:p>
        </p:txBody>
      </p:sp>
      <p:sp>
        <p:nvSpPr>
          <p:cNvPr id="2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3">
            <a:extLst>
              <a:ext uri="{FF2B5EF4-FFF2-40B4-BE49-F238E27FC236}">
                <a16:creationId xmlns:a16="http://schemas.microsoft.com/office/drawing/2014/main" id="{45A6C385-21D7-BF82-AC2F-208C052527AA}"/>
              </a:ext>
            </a:extLst>
          </p:cNvPr>
          <p:cNvGraphicFramePr>
            <a:graphicFrameLocks noGrp="1"/>
          </p:cNvGraphicFramePr>
          <p:nvPr>
            <p:ph idx="1"/>
            <p:extLst>
              <p:ext uri="{D42A27DB-BD31-4B8C-83A1-F6EECF244321}">
                <p14:modId xmlns:p14="http://schemas.microsoft.com/office/powerpoint/2010/main" val="82348878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09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3BCB6-3B22-47F8-8B9F-AA92227A3F6A}"/>
              </a:ext>
            </a:extLst>
          </p:cNvPr>
          <p:cNvSpPr>
            <a:spLocks noGrp="1"/>
          </p:cNvSpPr>
          <p:nvPr>
            <p:ph type="title"/>
          </p:nvPr>
        </p:nvSpPr>
        <p:spPr>
          <a:xfrm>
            <a:off x="648929" y="629266"/>
            <a:ext cx="3505495" cy="1622321"/>
          </a:xfrm>
        </p:spPr>
        <p:txBody>
          <a:bodyPr>
            <a:normAutofit/>
          </a:bodyPr>
          <a:lstStyle/>
          <a:p>
            <a:r>
              <a:rPr lang="en-US" sz="3700" dirty="0"/>
              <a:t>Citizen Science &amp; Added sensing gadgets: ISPEX</a:t>
            </a:r>
          </a:p>
        </p:txBody>
      </p:sp>
      <p:sp>
        <p:nvSpPr>
          <p:cNvPr id="7" name="Content Placeholder 6">
            <a:extLst>
              <a:ext uri="{FF2B5EF4-FFF2-40B4-BE49-F238E27FC236}">
                <a16:creationId xmlns:a16="http://schemas.microsoft.com/office/drawing/2014/main" id="{FE0B3C0D-9FE9-4E6F-8A3E-F4189A4B8019}"/>
              </a:ext>
            </a:extLst>
          </p:cNvPr>
          <p:cNvSpPr>
            <a:spLocks noGrp="1"/>
          </p:cNvSpPr>
          <p:nvPr>
            <p:ph idx="1"/>
          </p:nvPr>
        </p:nvSpPr>
        <p:spPr>
          <a:xfrm>
            <a:off x="648931" y="2438400"/>
            <a:ext cx="3505494" cy="3785419"/>
          </a:xfrm>
        </p:spPr>
        <p:txBody>
          <a:bodyPr>
            <a:normAutofit/>
          </a:bodyPr>
          <a:lstStyle/>
          <a:p>
            <a:r>
              <a:rPr lang="en-US" sz="2000" dirty="0"/>
              <a:t>Citizens register for the gadget</a:t>
            </a:r>
          </a:p>
          <a:p>
            <a:r>
              <a:rPr lang="en-US" sz="2000" dirty="0"/>
              <a:t>They measure the pollution with their devices</a:t>
            </a:r>
          </a:p>
        </p:txBody>
      </p:sp>
      <p:pic>
        <p:nvPicPr>
          <p:cNvPr id="6" name="Picture 5">
            <a:extLst>
              <a:ext uri="{FF2B5EF4-FFF2-40B4-BE49-F238E27FC236}">
                <a16:creationId xmlns:a16="http://schemas.microsoft.com/office/drawing/2014/main" id="{BDE039A6-76F6-4661-8C34-032FCB75F220}"/>
              </a:ext>
            </a:extLst>
          </p:cNvPr>
          <p:cNvPicPr>
            <a:picLocks noChangeAspect="1"/>
          </p:cNvPicPr>
          <p:nvPr/>
        </p:nvPicPr>
        <p:blipFill>
          <a:blip r:embed="rId3"/>
          <a:stretch>
            <a:fillRect/>
          </a:stretch>
        </p:blipFill>
        <p:spPr>
          <a:xfrm>
            <a:off x="5471950" y="807593"/>
            <a:ext cx="5887155" cy="5239568"/>
          </a:xfrm>
          <a:prstGeom prst="rect">
            <a:avLst/>
          </a:prstGeom>
          <a:effectLst/>
        </p:spPr>
      </p:pic>
      <p:sp>
        <p:nvSpPr>
          <p:cNvPr id="8" name="TextBox 7">
            <a:extLst>
              <a:ext uri="{FF2B5EF4-FFF2-40B4-BE49-F238E27FC236}">
                <a16:creationId xmlns:a16="http://schemas.microsoft.com/office/drawing/2014/main" id="{6A2DED59-080F-48FC-AB46-75ACDF1696C0}"/>
              </a:ext>
            </a:extLst>
          </p:cNvPr>
          <p:cNvSpPr txBox="1"/>
          <p:nvPr/>
        </p:nvSpPr>
        <p:spPr>
          <a:xfrm>
            <a:off x="5471950" y="5523205"/>
            <a:ext cx="5887155" cy="523956"/>
          </a:xfrm>
          <a:prstGeom prst="rect">
            <a:avLst/>
          </a:prstGeom>
          <a:solidFill>
            <a:srgbClr val="000000">
              <a:alpha val="50000"/>
            </a:srgbClr>
          </a:solidFill>
          <a:ln>
            <a:noFill/>
          </a:ln>
        </p:spPr>
        <p:txBody>
          <a:bodyPr wrap="square">
            <a:noAutofit/>
          </a:bodyPr>
          <a:lstStyle/>
          <a:p>
            <a:pPr algn="ctr">
              <a:spcAft>
                <a:spcPts val="600"/>
              </a:spcAft>
            </a:pPr>
            <a:r>
              <a:rPr lang="en-US" sz="1300">
                <a:solidFill>
                  <a:srgbClr val="FFFFFF"/>
                </a:solidFill>
              </a:rPr>
              <a:t>http://ispex.nl/en/ispex/introductie-ispex/</a:t>
            </a:r>
            <a:endParaRPr lang="en-US" sz="1300" dirty="0">
              <a:solidFill>
                <a:srgbClr val="FFFFFF"/>
              </a:solidFill>
            </a:endParaRPr>
          </a:p>
        </p:txBody>
      </p:sp>
    </p:spTree>
    <p:extLst>
      <p:ext uri="{BB962C8B-B14F-4D97-AF65-F5344CB8AC3E}">
        <p14:creationId xmlns:p14="http://schemas.microsoft.com/office/powerpoint/2010/main" val="1597307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C41C-A292-4BFE-A490-D73D543777B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Simulation platform: MSP challenge </a:t>
            </a:r>
          </a:p>
        </p:txBody>
      </p:sp>
      <p:pic>
        <p:nvPicPr>
          <p:cNvPr id="5" name="Content Placeholder 4">
            <a:extLst>
              <a:ext uri="{FF2B5EF4-FFF2-40B4-BE49-F238E27FC236}">
                <a16:creationId xmlns:a16="http://schemas.microsoft.com/office/drawing/2014/main" id="{1770F974-E9D6-4FB8-B210-66E5F639AC09}"/>
              </a:ext>
            </a:extLst>
          </p:cNvPr>
          <p:cNvPicPr>
            <a:picLocks noGrp="1" noChangeAspect="1"/>
          </p:cNvPicPr>
          <p:nvPr>
            <p:ph idx="1"/>
          </p:nvPr>
        </p:nvPicPr>
        <p:blipFill>
          <a:blip r:embed="rId2"/>
          <a:stretch>
            <a:fillRect/>
          </a:stretch>
        </p:blipFill>
        <p:spPr>
          <a:xfrm>
            <a:off x="3606784" y="1405625"/>
            <a:ext cx="7620016" cy="4286258"/>
          </a:xfrm>
          <a:prstGeom prst="rect">
            <a:avLst/>
          </a:prstGeom>
        </p:spPr>
      </p:pic>
    </p:spTree>
    <p:extLst>
      <p:ext uri="{BB962C8B-B14F-4D97-AF65-F5344CB8AC3E}">
        <p14:creationId xmlns:p14="http://schemas.microsoft.com/office/powerpoint/2010/main" val="778881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31C41C-A292-4BFE-A490-D73D543777B8}"/>
              </a:ext>
            </a:extLst>
          </p:cNvPr>
          <p:cNvSpPr>
            <a:spLocks noGrp="1"/>
          </p:cNvSpPr>
          <p:nvPr>
            <p:ph type="title"/>
          </p:nvPr>
        </p:nvSpPr>
        <p:spPr>
          <a:xfrm>
            <a:off x="841248" y="548640"/>
            <a:ext cx="3600860" cy="5431536"/>
          </a:xfrm>
        </p:spPr>
        <p:txBody>
          <a:bodyPr>
            <a:normAutofit/>
          </a:bodyPr>
          <a:lstStyle/>
          <a:p>
            <a:r>
              <a:rPr lang="en-US" sz="5400" dirty="0"/>
              <a:t>Simulation platform: MSP challenge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8FFE99-FC79-4AEC-8399-0EFB93A179B7}"/>
              </a:ext>
            </a:extLst>
          </p:cNvPr>
          <p:cNvSpPr>
            <a:spLocks noGrp="1"/>
          </p:cNvSpPr>
          <p:nvPr>
            <p:ph idx="1"/>
          </p:nvPr>
        </p:nvSpPr>
        <p:spPr>
          <a:xfrm>
            <a:off x="5126418" y="552091"/>
            <a:ext cx="6224335" cy="5431536"/>
          </a:xfrm>
        </p:spPr>
        <p:txBody>
          <a:bodyPr anchor="ctr">
            <a:normAutofit/>
          </a:bodyPr>
          <a:lstStyle/>
          <a:p>
            <a:pPr marL="0" indent="0">
              <a:buNone/>
            </a:pPr>
            <a:r>
              <a:rPr lang="en-US" sz="1200" b="1"/>
              <a:t>General: </a:t>
            </a:r>
          </a:p>
          <a:p>
            <a:r>
              <a:rPr lang="en-US" sz="1200"/>
              <a:t>Founders: </a:t>
            </a:r>
            <a:r>
              <a:rPr lang="en-US" sz="1200" b="0" i="0">
                <a:effectLst/>
              </a:rPr>
              <a:t>Ministry for Infrastructure and Water Management of the Netherlands  &amp; Breda University  of Applied science</a:t>
            </a:r>
            <a:endParaRPr lang="en-US" sz="1200"/>
          </a:p>
          <a:p>
            <a:r>
              <a:rPr lang="en-US" sz="1200"/>
              <a:t>Data providers: Multiple sources such as  Nationaal georegister (NL), Marineregions.org, Rijkswaterstaat (NL), NLOG (NL), EMODnet, OSPAR ODIMS, Informatiehuis Marien, WUR, Copernicus, Natural Earth, LVNL. Full information</a:t>
            </a:r>
          </a:p>
          <a:p>
            <a:r>
              <a:rPr lang="en-US" sz="1200"/>
              <a:t>The platforms use open software and packages such as: </a:t>
            </a:r>
            <a:r>
              <a:rPr lang="en-US" sz="1200" b="0" i="0" u="none" strike="noStrike">
                <a:effectLst/>
                <a:hlinkClick r:id="rId2"/>
              </a:rPr>
              <a:t>DotSpatial.Projections.2.0.0-rc1</a:t>
            </a:r>
            <a:r>
              <a:rPr lang="en-US" sz="1200" b="0" i="0">
                <a:effectLst/>
              </a:rPr>
              <a:t> under </a:t>
            </a:r>
            <a:r>
              <a:rPr lang="en-US" sz="1200" b="0" i="0" u="none" strike="noStrike">
                <a:effectLst/>
                <a:hlinkClick r:id="rId3"/>
              </a:rPr>
              <a:t>MIT license</a:t>
            </a:r>
            <a:r>
              <a:rPr lang="en-US" sz="1200" strike="noStrike"/>
              <a:t>, </a:t>
            </a:r>
            <a:r>
              <a:rPr lang="en-US" sz="1200" b="0" i="0" u="sng">
                <a:effectLst/>
                <a:hlinkClick r:id="rId4"/>
              </a:rPr>
              <a:t>GeoJSON.Net.1.1.73</a:t>
            </a:r>
            <a:r>
              <a:rPr lang="en-US" sz="1200" b="0" i="0">
                <a:effectLst/>
              </a:rPr>
              <a:t> under </a:t>
            </a:r>
            <a:r>
              <a:rPr lang="en-US" sz="1200" b="0" i="0" u="none" strike="noStrike">
                <a:effectLst/>
                <a:hlinkClick r:id="rId5"/>
              </a:rPr>
              <a:t>MIT license</a:t>
            </a:r>
            <a:r>
              <a:rPr lang="en-US" sz="1200" b="0" i="0" u="none" strike="noStrike">
                <a:effectLst/>
              </a:rPr>
              <a:t>, </a:t>
            </a:r>
            <a:r>
              <a:rPr lang="en-US" sz="1200" b="0" i="0" u="none" strike="noStrike">
                <a:effectLst/>
                <a:hlinkClick r:id="rId6"/>
              </a:rPr>
              <a:t>Newtonsoft.Json.10.0.2</a:t>
            </a:r>
            <a:r>
              <a:rPr lang="en-US" sz="1200" b="0" i="0">
                <a:effectLst/>
              </a:rPr>
              <a:t> under </a:t>
            </a:r>
            <a:r>
              <a:rPr lang="en-US" sz="1200" b="0" i="0" u="none" strike="noStrike">
                <a:effectLst/>
                <a:hlinkClick r:id="rId7"/>
              </a:rPr>
              <a:t>MIT license</a:t>
            </a:r>
            <a:r>
              <a:rPr lang="en-US" sz="1200"/>
              <a:t>, </a:t>
            </a:r>
            <a:r>
              <a:rPr lang="en-US" sz="1200" b="0" i="0" u="none" strike="noStrike">
                <a:effectLst/>
                <a:hlinkClick r:id="rId8"/>
              </a:rPr>
              <a:t>Poly2Tri</a:t>
            </a:r>
            <a:r>
              <a:rPr lang="en-US" sz="1200" b="0" i="0">
                <a:effectLst/>
              </a:rPr>
              <a:t> under a </a:t>
            </a:r>
            <a:r>
              <a:rPr lang="en-US" sz="1200" b="0" i="0" u="none" strike="noStrike">
                <a:effectLst/>
                <a:hlinkClick r:id="rId9"/>
              </a:rPr>
              <a:t>custom license conditionally allowing redistribution</a:t>
            </a:r>
            <a:r>
              <a:rPr lang="en-US" sz="1200"/>
              <a:t>, </a:t>
            </a:r>
          </a:p>
          <a:p>
            <a:r>
              <a:rPr lang="en-US" sz="1200"/>
              <a:t>A user can select and deselect various visualized GIS layers such as ecology, pollution, wind, marine infrastructure, recreational places  for marine areas. </a:t>
            </a:r>
          </a:p>
          <a:p>
            <a:r>
              <a:rPr lang="en-US" sz="1200"/>
              <a:t>A user can make a plan and add others to join. A plan has duration, and it gets rejected or accepted. As an example: I made natural reserve in some areas of North Sea: The error said there is cargo line there, so the plan was rejected. </a:t>
            </a:r>
          </a:p>
          <a:p>
            <a:pPr marL="0" indent="0">
              <a:buNone/>
            </a:pPr>
            <a:r>
              <a:rPr lang="en-US" sz="1200" b="1"/>
              <a:t>Reservations and difficulties for a user: </a:t>
            </a:r>
          </a:p>
          <a:p>
            <a:r>
              <a:rPr lang="en-US" sz="1200"/>
              <a:t>Plans details, the procedure and choosing among various options are unclear and difficult for a user.</a:t>
            </a:r>
          </a:p>
          <a:p>
            <a:r>
              <a:rPr lang="en-US" sz="1200"/>
              <a:t>It is a nice visualization tool for communities to show  a designed plan: it enables them to foresee grand problems, and the visualization translates the plan into data. </a:t>
            </a:r>
          </a:p>
          <a:p>
            <a:r>
              <a:rPr lang="en-US" sz="1200"/>
              <a:t>However, the platform can be customized, and enough explanations added.</a:t>
            </a:r>
          </a:p>
        </p:txBody>
      </p:sp>
    </p:spTree>
    <p:extLst>
      <p:ext uri="{BB962C8B-B14F-4D97-AF65-F5344CB8AC3E}">
        <p14:creationId xmlns:p14="http://schemas.microsoft.com/office/powerpoint/2010/main" val="3812854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Monetizing PM: from open-srouce to platformisation </a:t>
            </a:r>
          </a:p>
        </p:txBody>
      </p:sp>
      <p:sp>
        <p:nvSpPr>
          <p:cNvPr id="3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DEB4A5-CC59-BA20-3E64-4AD685E93F07}"/>
              </a:ext>
            </a:extLst>
          </p:cNvPr>
          <p:cNvSpPr txBox="1"/>
          <p:nvPr/>
        </p:nvSpPr>
        <p:spPr>
          <a:xfrm>
            <a:off x="505716" y="2775367"/>
            <a:ext cx="9765747" cy="2611228"/>
          </a:xfrm>
          <a:prstGeom prst="rect">
            <a:avLst/>
          </a:prstGeom>
          <a:noFill/>
        </p:spPr>
        <p:txBody>
          <a:bodyPr wrap="square">
            <a:spAutoFit/>
          </a:bodyPr>
          <a:lstStyle/>
          <a:p>
            <a:pPr marL="285750" marR="0" indent="-285750" algn="just">
              <a:lnSpc>
                <a:spcPct val="115000"/>
              </a:lnSpc>
              <a:spcBef>
                <a:spcPts val="0"/>
              </a:spcBef>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Many components of PGIS are open source from base layers to code scripts which operationalise PM.  (e.g. google map provide a service where users add layers to map and download the data</a:t>
            </a:r>
            <a:r>
              <a:rPr lang="sv-SE" sz="1800" dirty="0">
                <a:effectLst/>
                <a:latin typeface="Calibri" panose="020F0502020204030204" pitchFamily="34" charset="0"/>
                <a:ea typeface="Calibri" panose="020F0502020204030204" pitchFamily="34" charset="0"/>
                <a:cs typeface="Calibri" panose="020F050202020403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gn="just">
              <a:lnSpc>
                <a:spcPct val="115000"/>
              </a:lnSpc>
              <a:spcBef>
                <a:spcPts val="0"/>
              </a:spcBef>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Calibri" panose="020F0502020204030204" pitchFamily="34" charset="0"/>
              </a:rPr>
              <a:t>Costs of</a:t>
            </a:r>
            <a:r>
              <a:rPr lang="en-GB" sz="1800" b="1" dirty="0">
                <a:effectLst/>
                <a:latin typeface="Calibri" panose="020F0502020204030204" pitchFamily="34" charset="0"/>
                <a:ea typeface="Calibri" panose="020F0502020204030204" pitchFamily="34" charset="0"/>
                <a:cs typeface="Calibri" panose="020F0502020204030204" pitchFamily="34" charset="0"/>
              </a:rPr>
              <a:t> maintenance</a:t>
            </a:r>
            <a:r>
              <a:rPr lang="en-GB" sz="1800" dirty="0">
                <a:effectLst/>
                <a:latin typeface="Calibri" panose="020F0502020204030204" pitchFamily="34" charset="0"/>
                <a:ea typeface="Calibri" panose="020F0502020204030204" pitchFamily="34" charset="0"/>
                <a:cs typeface="Calibri" panose="020F0502020204030204" pitchFamily="34" charset="0"/>
              </a:rPr>
              <a:t>, many of the projects initiated by universities, NGO or other parties fade away as the project funding finishes. &gt;&gt; commercialising </a:t>
            </a:r>
          </a:p>
          <a:p>
            <a:pPr marL="285750" marR="0" indent="-285750" algn="just">
              <a:lnSpc>
                <a:spcPct val="115000"/>
              </a:lnSpc>
              <a:spcBef>
                <a:spcPts val="0"/>
              </a:spcBef>
              <a:spcAft>
                <a:spcPts val="800"/>
              </a:spcAft>
              <a:buFont typeface="Arial" panose="020B0604020202020204" pitchFamily="34" charset="0"/>
              <a:buChar char="•"/>
            </a:pPr>
            <a:r>
              <a:rPr lang="en-GB" sz="1800" b="1" dirty="0">
                <a:effectLst/>
                <a:latin typeface="Calibri" panose="020F0502020204030204" pitchFamily="34" charset="0"/>
                <a:ea typeface="Calibri" panose="020F0502020204030204" pitchFamily="34" charset="0"/>
                <a:cs typeface="Calibri" panose="020F0502020204030204" pitchFamily="34" charset="0"/>
              </a:rPr>
              <a:t>Public can not easily use ope</a:t>
            </a:r>
            <a:r>
              <a:rPr lang="en-GB" b="1" dirty="0">
                <a:latin typeface="Calibri" panose="020F0502020204030204" pitchFamily="34" charset="0"/>
                <a:ea typeface="Calibri" panose="020F0502020204030204" pitchFamily="34" charset="0"/>
                <a:cs typeface="Calibri" panose="020F0502020204030204" pitchFamily="34" charset="0"/>
              </a:rPr>
              <a:t>n-source scripts and tools </a:t>
            </a:r>
          </a:p>
          <a:p>
            <a:pPr marL="285750" marR="0" indent="-285750" algn="just">
              <a:lnSpc>
                <a:spcPct val="115000"/>
              </a:lnSpc>
              <a:spcBef>
                <a:spcPts val="0"/>
              </a:spcBef>
              <a:spcAft>
                <a:spcPts val="800"/>
              </a:spcAft>
              <a:buFont typeface="Arial" panose="020B0604020202020204" pitchFamily="34" charset="0"/>
              <a:buChar char="•"/>
            </a:pPr>
            <a:r>
              <a:rPr lang="en-GB" b="1" dirty="0">
                <a:latin typeface="Calibri" panose="020F0502020204030204" pitchFamily="34" charset="0"/>
                <a:ea typeface="Calibri" panose="020F0502020204030204" pitchFamily="34" charset="0"/>
                <a:cs typeface="Calibri" panose="020F0502020204030204" pitchFamily="34" charset="0"/>
              </a:rPr>
              <a:t>P</a:t>
            </a:r>
            <a:r>
              <a:rPr lang="en-GB" sz="1800" b="1" dirty="0">
                <a:effectLst/>
                <a:latin typeface="Calibri" panose="020F0502020204030204" pitchFamily="34" charset="0"/>
                <a:ea typeface="Calibri" panose="020F0502020204030204" pitchFamily="34" charset="0"/>
                <a:cs typeface="Calibri" panose="020F0502020204030204" pitchFamily="34" charset="0"/>
              </a:rPr>
              <a:t>rivate companies</a:t>
            </a:r>
            <a:r>
              <a:rPr lang="en-GB" sz="1800" dirty="0">
                <a:effectLst/>
                <a:latin typeface="Calibri" panose="020F0502020204030204" pitchFamily="34" charset="0"/>
                <a:ea typeface="Calibri" panose="020F0502020204030204" pitchFamily="34" charset="0"/>
                <a:cs typeface="Calibri" panose="020F0502020204030204" pitchFamily="34" charset="0"/>
              </a:rPr>
              <a:t>, using open-source scripts  provide PGIS customisable services to various actors (such as </a:t>
            </a:r>
            <a:r>
              <a:rPr lang="en-GB" sz="1800" dirty="0" err="1">
                <a:effectLst/>
                <a:latin typeface="Calibri" panose="020F0502020204030204" pitchFamily="34" charset="0"/>
                <a:ea typeface="Calibri" panose="020F0502020204030204" pitchFamily="34" charset="0"/>
                <a:cs typeface="Calibri" panose="020F0502020204030204" pitchFamily="34" charset="0"/>
              </a:rPr>
              <a:t>Maptionnaire</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CitizenLab</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Spotteron</a:t>
            </a:r>
            <a:r>
              <a:rPr lang="en-GB" sz="1800" dirty="0">
                <a:effectLst/>
                <a:latin typeface="Calibri" panose="020F0502020204030204" pitchFamily="34" charset="0"/>
                <a:ea typeface="Calibri" panose="020F0502020204030204" pitchFamily="34" charset="0"/>
                <a:cs typeface="Calibri" panose="020F0502020204030204" pitchFamily="34" charset="0"/>
              </a:rPr>
              <a:t>, </a:t>
            </a:r>
            <a:r>
              <a:rPr lang="en-GB" sz="1800" dirty="0" err="1">
                <a:effectLst/>
                <a:latin typeface="Calibri" panose="020F0502020204030204" pitchFamily="34" charset="0"/>
                <a:ea typeface="Calibri" panose="020F0502020204030204" pitchFamily="34" charset="0"/>
                <a:cs typeface="Calibri" panose="020F0502020204030204" pitchFamily="34" charset="0"/>
              </a:rPr>
              <a:t>Civocracy</a:t>
            </a:r>
            <a:r>
              <a:rPr lang="en-GB" sz="1800" dirty="0">
                <a:effectLst/>
                <a:latin typeface="Calibri" panose="020F0502020204030204" pitchFamily="34" charset="0"/>
                <a:ea typeface="Calibri" panose="020F0502020204030204" pitchFamily="34" charset="0"/>
                <a:cs typeface="Calibri" panose="020F0502020204030204" pitchFamily="34" charset="0"/>
              </a:rPr>
              <a:t> and Hive) </a:t>
            </a:r>
          </a:p>
        </p:txBody>
      </p:sp>
    </p:spTree>
    <p:extLst>
      <p:ext uri="{BB962C8B-B14F-4D97-AF65-F5344CB8AC3E}">
        <p14:creationId xmlns:p14="http://schemas.microsoft.com/office/powerpoint/2010/main" val="325841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000"/>
              <a:t>Case studies: Drinkable Rivers </a:t>
            </a:r>
          </a:p>
        </p:txBody>
      </p:sp>
      <p:sp>
        <p:nvSpPr>
          <p:cNvPr id="4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DEB4A5-CC59-BA20-3E64-4AD685E93F07}"/>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marR="0" indent="-228600">
              <a:lnSpc>
                <a:spcPct val="90000"/>
              </a:lnSpc>
              <a:spcBef>
                <a:spcPts val="0"/>
              </a:spcBef>
              <a:spcAft>
                <a:spcPts val="800"/>
              </a:spcAft>
              <a:buFont typeface="Arial" panose="020B0604020202020204" pitchFamily="34" charset="0"/>
              <a:buChar char="•"/>
            </a:pPr>
            <a:r>
              <a:rPr lang="en-US" sz="1200" dirty="0">
                <a:effectLst/>
              </a:rPr>
              <a:t>Drinkable Rivers is a </a:t>
            </a:r>
            <a:r>
              <a:rPr lang="en-US" sz="1200" b="1" dirty="0">
                <a:effectLst/>
              </a:rPr>
              <a:t>participatory mapping/citizen science </a:t>
            </a:r>
            <a:r>
              <a:rPr lang="en-US" sz="1200" dirty="0">
                <a:effectLst/>
              </a:rPr>
              <a:t>initiative based in the Netherland,</a:t>
            </a:r>
          </a:p>
          <a:p>
            <a:pPr marL="285750" marR="0" indent="-228600">
              <a:lnSpc>
                <a:spcPct val="90000"/>
              </a:lnSpc>
              <a:spcBef>
                <a:spcPts val="0"/>
              </a:spcBef>
              <a:spcAft>
                <a:spcPts val="800"/>
              </a:spcAft>
              <a:buFont typeface="Arial" panose="020B0604020202020204" pitchFamily="34" charset="0"/>
              <a:buChar char="•"/>
            </a:pPr>
            <a:r>
              <a:rPr lang="en-US" sz="1200" b="1" i="1" dirty="0"/>
              <a:t>M</a:t>
            </a:r>
            <a:r>
              <a:rPr lang="en-US" sz="1200" b="1" i="1" dirty="0">
                <a:effectLst/>
              </a:rPr>
              <a:t>ixes using of gadget, community buildings and uploading VGI</a:t>
            </a:r>
            <a:r>
              <a:rPr lang="en-US" sz="1200" dirty="0">
                <a:effectLst/>
              </a:rPr>
              <a:t>. The idea behind this project is that “drinkable river” should be a criterion for well-being of an environment; very tangible </a:t>
            </a:r>
          </a:p>
          <a:p>
            <a:pPr marL="285750" marR="0" indent="-228600">
              <a:lnSpc>
                <a:spcPct val="90000"/>
              </a:lnSpc>
              <a:spcBef>
                <a:spcPts val="0"/>
              </a:spcBef>
              <a:spcAft>
                <a:spcPts val="800"/>
              </a:spcAft>
              <a:buFont typeface="Arial" panose="020B0604020202020204" pitchFamily="34" charset="0"/>
              <a:buChar char="•"/>
            </a:pPr>
            <a:r>
              <a:rPr lang="en-US" sz="1200" dirty="0">
                <a:effectLst/>
              </a:rPr>
              <a:t> This project involves various integral activities including river </a:t>
            </a:r>
            <a:r>
              <a:rPr lang="en-US" sz="1200" b="1" dirty="0">
                <a:effectLst/>
              </a:rPr>
              <a:t>walks and action communities, measurements with toolkits and citizen science digital platform.   </a:t>
            </a:r>
          </a:p>
          <a:p>
            <a:pPr marL="285750" marR="0" indent="-228600">
              <a:lnSpc>
                <a:spcPct val="90000"/>
              </a:lnSpc>
              <a:spcBef>
                <a:spcPts val="0"/>
              </a:spcBef>
              <a:spcAft>
                <a:spcPts val="800"/>
              </a:spcAft>
              <a:buFont typeface="Arial" panose="020B0604020202020204" pitchFamily="34" charset="0"/>
              <a:buChar char="•"/>
            </a:pPr>
            <a:r>
              <a:rPr lang="en-US" sz="1200" dirty="0">
                <a:effectLst/>
              </a:rPr>
              <a:t>The platform of Drinkable Rivers is developed by </a:t>
            </a:r>
            <a:r>
              <a:rPr lang="en-US" sz="1200" dirty="0" err="1">
                <a:effectLst/>
              </a:rPr>
              <a:t>Nucleoo</a:t>
            </a:r>
            <a:r>
              <a:rPr lang="en-US" sz="1200" dirty="0">
                <a:effectLst/>
              </a:rPr>
              <a:t> which is a private company.</a:t>
            </a:r>
          </a:p>
          <a:p>
            <a:pPr marL="285750" marR="0" indent="-228600">
              <a:lnSpc>
                <a:spcPct val="90000"/>
              </a:lnSpc>
              <a:spcBef>
                <a:spcPts val="0"/>
              </a:spcBef>
              <a:spcAft>
                <a:spcPts val="800"/>
              </a:spcAft>
              <a:buFont typeface="Arial" panose="020B0604020202020204" pitchFamily="34" charset="0"/>
              <a:buChar char="•"/>
            </a:pPr>
            <a:r>
              <a:rPr lang="en-US" sz="1200" dirty="0">
                <a:effectLst/>
              </a:rPr>
              <a:t> The collected data can be visualized by Drinkable Rivers data platform. It is up to hubs how they want to proceed with the data collected or how they want to be </a:t>
            </a:r>
            <a:r>
              <a:rPr lang="en-US" sz="1200" b="1" dirty="0">
                <a:effectLst/>
              </a:rPr>
              <a:t>in touch with policy makers</a:t>
            </a:r>
            <a:r>
              <a:rPr lang="en-US" sz="1200" dirty="0">
                <a:effectLst/>
              </a:rPr>
              <a:t>. One of the advantages of this platform is its focus on community building. The project builds network on various levels. </a:t>
            </a:r>
          </a:p>
        </p:txBody>
      </p:sp>
      <p:pic>
        <p:nvPicPr>
          <p:cNvPr id="4" name="Picture 3">
            <a:extLst>
              <a:ext uri="{FF2B5EF4-FFF2-40B4-BE49-F238E27FC236}">
                <a16:creationId xmlns:a16="http://schemas.microsoft.com/office/drawing/2014/main" id="{B450D5A7-A920-0725-3B73-318C74D8FA96}"/>
              </a:ext>
            </a:extLst>
          </p:cNvPr>
          <p:cNvPicPr>
            <a:picLocks noChangeAspect="1"/>
          </p:cNvPicPr>
          <p:nvPr/>
        </p:nvPicPr>
        <p:blipFill rotWithShape="1">
          <a:blip r:embed="rId2"/>
          <a:srcRect l="28229" r="1810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71168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Case studies: ObstacEELS</a:t>
            </a:r>
          </a:p>
        </p:txBody>
      </p:sp>
      <p:sp>
        <p:nvSpPr>
          <p:cNvPr id="4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DEB4A5-CC59-BA20-3E64-4AD685E93F07}"/>
              </a:ext>
            </a:extLst>
          </p:cNvPr>
          <p:cNvSpPr txBox="1"/>
          <p:nvPr/>
        </p:nvSpPr>
        <p:spPr>
          <a:xfrm>
            <a:off x="166256" y="2817091"/>
            <a:ext cx="4747490" cy="4022620"/>
          </a:xfrm>
          <a:prstGeom prst="rect">
            <a:avLst/>
          </a:prstGeom>
        </p:spPr>
        <p:txBody>
          <a:bodyPr vert="horz" lIns="91440" tIns="45720" rIns="91440" bIns="45720" rtlCol="0">
            <a:normAutofit/>
          </a:bodyPr>
          <a:lstStyle/>
          <a:p>
            <a:pPr marL="285750" marR="0" indent="-228600">
              <a:lnSpc>
                <a:spcPct val="90000"/>
              </a:lnSpc>
              <a:spcBef>
                <a:spcPts val="0"/>
              </a:spcBef>
              <a:spcAft>
                <a:spcPts val="800"/>
              </a:spcAft>
              <a:buFont typeface="Arial" panose="020B0604020202020204" pitchFamily="34" charset="0"/>
              <a:buChar char="•"/>
            </a:pPr>
            <a:r>
              <a:rPr lang="en-US" sz="1000" dirty="0" err="1">
                <a:effectLst/>
              </a:rPr>
              <a:t>ObstacEELS</a:t>
            </a:r>
            <a:r>
              <a:rPr lang="en-US" sz="1000" dirty="0">
                <a:effectLst/>
              </a:rPr>
              <a:t>  is a “citizen science initiative led by Zoological Society of London (ZSL)  which has been collaboratively developed with four River Trusts </a:t>
            </a:r>
          </a:p>
          <a:p>
            <a:pPr marL="285750" marR="0" indent="-228600">
              <a:lnSpc>
                <a:spcPct val="90000"/>
              </a:lnSpc>
              <a:spcBef>
                <a:spcPts val="0"/>
              </a:spcBef>
              <a:spcAft>
                <a:spcPts val="800"/>
              </a:spcAft>
              <a:buFont typeface="Arial" panose="020B0604020202020204" pitchFamily="34" charset="0"/>
              <a:buChar char="•"/>
            </a:pPr>
            <a:r>
              <a:rPr lang="en-US" sz="1000" dirty="0">
                <a:effectLst/>
              </a:rPr>
              <a:t>The project was inspired by fish migration road map and it was at the planning stage when applied for UK National Lottery Funding and received Green Recovery Challenge funding. </a:t>
            </a:r>
          </a:p>
          <a:p>
            <a:pPr marL="285750" marR="0" indent="-228600">
              <a:lnSpc>
                <a:spcPct val="90000"/>
              </a:lnSpc>
              <a:spcBef>
                <a:spcPts val="0"/>
              </a:spcBef>
              <a:spcAft>
                <a:spcPts val="800"/>
              </a:spcAft>
              <a:buFont typeface="Arial" panose="020B0604020202020204" pitchFamily="34" charset="0"/>
              <a:buChar char="•"/>
            </a:pPr>
            <a:r>
              <a:rPr lang="en-US" sz="1000" dirty="0">
                <a:effectLst/>
              </a:rPr>
              <a:t>In </a:t>
            </a:r>
            <a:r>
              <a:rPr lang="en-US" sz="1000" dirty="0" err="1">
                <a:effectLst/>
              </a:rPr>
              <a:t>ObstacEELS</a:t>
            </a:r>
            <a:r>
              <a:rPr lang="en-US" sz="1000" dirty="0">
                <a:effectLst/>
              </a:rPr>
              <a:t>, near each of the five rivers , volunteers go in group for river walks and take photo and collect data of the barriers of fish passages (eel migration). In each of the project one can see a mixture of spatial data visualizations and photos of creative group activities to remove the barriers or assess the pollutions by volunteers which make the project unique. </a:t>
            </a:r>
          </a:p>
          <a:p>
            <a:pPr marL="285750" marR="0" indent="-228600">
              <a:lnSpc>
                <a:spcPct val="90000"/>
              </a:lnSpc>
              <a:spcBef>
                <a:spcPts val="0"/>
              </a:spcBef>
              <a:spcAft>
                <a:spcPts val="800"/>
              </a:spcAft>
              <a:buFont typeface="Arial" panose="020B0604020202020204" pitchFamily="34" charset="0"/>
              <a:buChar char="•"/>
            </a:pPr>
            <a:r>
              <a:rPr lang="en-US" sz="1000" dirty="0">
                <a:effectLst/>
              </a:rPr>
              <a:t>The data in </a:t>
            </a:r>
            <a:r>
              <a:rPr lang="en-US" sz="1000" dirty="0" err="1">
                <a:effectLst/>
              </a:rPr>
              <a:t>ObstacEELS</a:t>
            </a:r>
            <a:r>
              <a:rPr lang="en-US" sz="1000" dirty="0">
                <a:effectLst/>
              </a:rPr>
              <a:t> platform comes from various sources which includes GIS layers, formal data and citizen scientist collected data.</a:t>
            </a:r>
          </a:p>
          <a:p>
            <a:pPr marL="285750" marR="0" indent="-228600">
              <a:lnSpc>
                <a:spcPct val="90000"/>
              </a:lnSpc>
              <a:spcBef>
                <a:spcPts val="0"/>
              </a:spcBef>
              <a:spcAft>
                <a:spcPts val="800"/>
              </a:spcAft>
              <a:buFont typeface="Arial" panose="020B0604020202020204" pitchFamily="34" charset="0"/>
              <a:buChar char="•"/>
            </a:pPr>
            <a:r>
              <a:rPr lang="en-US" sz="1000" dirty="0">
                <a:effectLst/>
              </a:rPr>
              <a:t>Participants  are trained to report, share and store data. The input from citizen scientists, after being deduplicated and cleaned by </a:t>
            </a:r>
            <a:r>
              <a:rPr lang="en-US" sz="1000" dirty="0" err="1">
                <a:effectLst/>
              </a:rPr>
              <a:t>Obstaceels</a:t>
            </a:r>
            <a:r>
              <a:rPr lang="en-US" sz="1000" dirty="0">
                <a:effectLst/>
              </a:rPr>
              <a:t> team, are uploaded in the platform. </a:t>
            </a:r>
          </a:p>
          <a:p>
            <a:pPr marL="285750" marR="0" indent="-228600">
              <a:lnSpc>
                <a:spcPct val="90000"/>
              </a:lnSpc>
              <a:spcBef>
                <a:spcPts val="0"/>
              </a:spcBef>
              <a:spcAft>
                <a:spcPts val="800"/>
              </a:spcAft>
              <a:buFont typeface="Arial" panose="020B0604020202020204" pitchFamily="34" charset="0"/>
              <a:buChar char="•"/>
            </a:pPr>
            <a:r>
              <a:rPr lang="en-US" sz="1000" dirty="0">
                <a:effectLst/>
              </a:rPr>
              <a:t>The existing formal datasets underestimate the barriers of fish passages in the rivers</a:t>
            </a:r>
            <a:r>
              <a:rPr lang="en-US" sz="1000" dirty="0"/>
              <a:t>: </a:t>
            </a:r>
            <a:r>
              <a:rPr lang="en-US" sz="1000" dirty="0">
                <a:effectLst/>
              </a:rPr>
              <a:t>citizen scientist by going into the place, update and correct that data. The data from citizen scientists show 50% more barriers than the formal datasets. </a:t>
            </a:r>
          </a:p>
          <a:p>
            <a:pPr marL="285750" marR="0" indent="-228600">
              <a:lnSpc>
                <a:spcPct val="90000"/>
              </a:lnSpc>
              <a:spcBef>
                <a:spcPts val="0"/>
              </a:spcBef>
              <a:spcAft>
                <a:spcPts val="800"/>
              </a:spcAft>
              <a:buFont typeface="Arial" panose="020B0604020202020204" pitchFamily="34" charset="0"/>
              <a:buChar char="•"/>
            </a:pPr>
            <a:r>
              <a:rPr lang="en-US" sz="1000" dirty="0">
                <a:effectLst/>
              </a:rPr>
              <a:t>Involving many NGOs and policy makers </a:t>
            </a:r>
          </a:p>
          <a:p>
            <a:pPr marL="285750" marR="0" indent="-228600">
              <a:lnSpc>
                <a:spcPct val="90000"/>
              </a:lnSpc>
              <a:spcBef>
                <a:spcPts val="0"/>
              </a:spcBef>
              <a:spcAft>
                <a:spcPts val="800"/>
              </a:spcAft>
              <a:buFont typeface="Arial" panose="020B0604020202020204" pitchFamily="34" charset="0"/>
              <a:buChar char="•"/>
            </a:pPr>
            <a:r>
              <a:rPr lang="en-US" sz="1000" dirty="0" err="1">
                <a:effectLst/>
              </a:rPr>
              <a:t>ObstacEELS</a:t>
            </a:r>
            <a:r>
              <a:rPr lang="en-US" sz="1000" dirty="0">
                <a:effectLst/>
              </a:rPr>
              <a:t> app is developed by Natural Aptitude. The app is mostly used by volunteers as a communication tool. </a:t>
            </a:r>
          </a:p>
        </p:txBody>
      </p:sp>
      <p:pic>
        <p:nvPicPr>
          <p:cNvPr id="5" name="Picture 4">
            <a:extLst>
              <a:ext uri="{FF2B5EF4-FFF2-40B4-BE49-F238E27FC236}">
                <a16:creationId xmlns:a16="http://schemas.microsoft.com/office/drawing/2014/main" id="{85210841-EB58-34FD-1826-6EEF8AC8FC61}"/>
              </a:ext>
            </a:extLst>
          </p:cNvPr>
          <p:cNvPicPr>
            <a:picLocks noChangeAspect="1"/>
          </p:cNvPicPr>
          <p:nvPr/>
        </p:nvPicPr>
        <p:blipFill rotWithShape="1">
          <a:blip r:embed="rId2"/>
          <a:srcRect l="22070" r="2903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616995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6800" kern="1200">
                <a:solidFill>
                  <a:schemeClr val="tx1"/>
                </a:solidFill>
                <a:latin typeface="+mj-lt"/>
                <a:ea typeface="+mj-ea"/>
                <a:cs typeface="+mj-cs"/>
              </a:rPr>
              <a:t>Discussion on findings </a:t>
            </a:r>
          </a:p>
        </p:txBody>
      </p:sp>
      <p:cxnSp>
        <p:nvCxnSpPr>
          <p:cNvPr id="56" name="Straight Connector 5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0" name="TextBox 5">
            <a:extLst>
              <a:ext uri="{FF2B5EF4-FFF2-40B4-BE49-F238E27FC236}">
                <a16:creationId xmlns:a16="http://schemas.microsoft.com/office/drawing/2014/main" id="{D4E33B24-68F9-B7E5-0929-D47BE094E206}"/>
              </a:ext>
            </a:extLst>
          </p:cNvPr>
          <p:cNvGraphicFramePr/>
          <p:nvPr>
            <p:extLst>
              <p:ext uri="{D42A27DB-BD31-4B8C-83A1-F6EECF244321}">
                <p14:modId xmlns:p14="http://schemas.microsoft.com/office/powerpoint/2010/main" val="142601488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2836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9B1B-FE81-2A37-9143-D99B7E7160FE}"/>
              </a:ext>
            </a:extLst>
          </p:cNvPr>
          <p:cNvSpPr>
            <a:spLocks noGrp="1"/>
          </p:cNvSpPr>
          <p:nvPr>
            <p:ph type="ctrTitle"/>
          </p:nvPr>
        </p:nvSpPr>
        <p:spPr/>
        <p:txBody>
          <a:bodyPr/>
          <a:lstStyle/>
          <a:p>
            <a:r>
              <a:rPr lang="en-US" dirty="0"/>
              <a:t>Thank you for your attention! </a:t>
            </a:r>
          </a:p>
        </p:txBody>
      </p:sp>
      <p:sp>
        <p:nvSpPr>
          <p:cNvPr id="3" name="Subtitle 2">
            <a:extLst>
              <a:ext uri="{FF2B5EF4-FFF2-40B4-BE49-F238E27FC236}">
                <a16:creationId xmlns:a16="http://schemas.microsoft.com/office/drawing/2014/main" id="{BD083B70-A1BC-969D-CE7E-25071019C83B}"/>
              </a:ext>
            </a:extLst>
          </p:cNvPr>
          <p:cNvSpPr>
            <a:spLocks noGrp="1"/>
          </p:cNvSpPr>
          <p:nvPr>
            <p:ph type="subTitle" idx="1"/>
          </p:nvPr>
        </p:nvSpPr>
        <p:spPr/>
        <p:txBody>
          <a:bodyPr/>
          <a:lstStyle/>
          <a:p>
            <a:r>
              <a:rPr lang="en-US" dirty="0"/>
              <a:t>Parissa Mokhtabad</a:t>
            </a:r>
          </a:p>
          <a:p>
            <a:r>
              <a:rPr lang="en-US" dirty="0">
                <a:hlinkClick r:id="rId2"/>
              </a:rPr>
              <a:t>Parissa@chalmers.se</a:t>
            </a:r>
            <a:r>
              <a:rPr lang="en-US" dirty="0"/>
              <a:t> </a:t>
            </a:r>
          </a:p>
        </p:txBody>
      </p:sp>
    </p:spTree>
    <p:extLst>
      <p:ext uri="{BB962C8B-B14F-4D97-AF65-F5344CB8AC3E}">
        <p14:creationId xmlns:p14="http://schemas.microsoft.com/office/powerpoint/2010/main" val="3026678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8A78D-0372-8365-CF92-638E50E1746A}"/>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53558617-FC39-230B-039F-AFDBA91CD8F0}"/>
              </a:ext>
            </a:extLst>
          </p:cNvPr>
          <p:cNvSpPr>
            <a:spLocks noGrp="1"/>
          </p:cNvSpPr>
          <p:nvPr>
            <p:ph idx="1"/>
          </p:nvPr>
        </p:nvSpPr>
        <p:spPr>
          <a:xfrm>
            <a:off x="349321" y="1690687"/>
            <a:ext cx="11004479" cy="4895047"/>
          </a:xfrm>
        </p:spPr>
        <p:txBody>
          <a:bodyPr>
            <a:normAutofit fontScale="40000" lnSpcReduction="20000"/>
          </a:bodyPr>
          <a:lstStyle/>
          <a:p>
            <a:r>
              <a:rPr lang="en-US" dirty="0"/>
              <a:t>Ali, H., 2021. Web-based PPGIS application for participatory spatial planning in context of </a:t>
            </a:r>
            <a:r>
              <a:rPr lang="en-US" dirty="0" err="1"/>
              <a:t>bikeability</a:t>
            </a:r>
            <a:r>
              <a:rPr lang="en-US" dirty="0"/>
              <a:t> (Doctoral dissertation).</a:t>
            </a:r>
          </a:p>
          <a:p>
            <a:r>
              <a:rPr lang="en-US" dirty="0"/>
              <a:t>Bowker, G.C., Baker, K., Millerand, F. and Ribes, D., 2010. Toward information infrastructure studies: Ways of knowing in a networked environment. International handbook of internet research, pp.97-117.</a:t>
            </a:r>
          </a:p>
          <a:p>
            <a:r>
              <a:rPr lang="en-US" dirty="0" err="1"/>
              <a:t>Brovelli</a:t>
            </a:r>
            <a:r>
              <a:rPr lang="en-US" dirty="0"/>
              <a:t>, M.A., </a:t>
            </a:r>
            <a:r>
              <a:rPr lang="en-US" dirty="0" err="1"/>
              <a:t>Minghini</a:t>
            </a:r>
            <a:r>
              <a:rPr lang="en-US" dirty="0"/>
              <a:t>, M. and Zamboni, G., 2016. Public participation in GIS via mobile applications. ISPRS Journal of Photogrammetry and Remote Sensing, 114, pp.306-315.</a:t>
            </a:r>
          </a:p>
          <a:p>
            <a:r>
              <a:rPr lang="en-US" dirty="0"/>
              <a:t>Brown, G., 2017. A review of sampling effects and response bias in internet participatory mapping (PPGIS/PGIS/VGI). Transactions in GIS, 21(1), pp.39-56.</a:t>
            </a:r>
          </a:p>
          <a:p>
            <a:r>
              <a:rPr lang="en-US" dirty="0"/>
              <a:t>Brown, G., Sanders, S. and Reed, P., 2018. Using public participatory mapping to inform general land use planning and zoning. Landscape and Urban Planning, 177, pp.64-74.</a:t>
            </a:r>
          </a:p>
          <a:p>
            <a:r>
              <a:rPr lang="en-US" dirty="0" err="1"/>
              <a:t>Bubalo</a:t>
            </a:r>
            <a:r>
              <a:rPr lang="en-US" dirty="0"/>
              <a:t>, M., van </a:t>
            </a:r>
            <a:r>
              <a:rPr lang="en-US" dirty="0" err="1"/>
              <a:t>Zanten</a:t>
            </a:r>
            <a:r>
              <a:rPr lang="en-US" dirty="0"/>
              <a:t>, B.T. and </a:t>
            </a:r>
            <a:r>
              <a:rPr lang="en-US" dirty="0" err="1"/>
              <a:t>Verburg</a:t>
            </a:r>
            <a:r>
              <a:rPr lang="en-US" dirty="0"/>
              <a:t>, P.H., 2019. Crowdsourcing geo-information on landscape perceptions and preferences: A review. Landscape and urban planning, 184, pp.101-111.</a:t>
            </a:r>
          </a:p>
          <a:p>
            <a:r>
              <a:rPr lang="en-US" dirty="0"/>
              <a:t>Gao, S., Li, L., Li, W., Janowicz, K. and Zhang, Y., 2017. Constructing gazetteers from volunteered big geo-data based on Hadoop. Computers, Environment and Urban Systems, 61, pp.172-186.</a:t>
            </a:r>
          </a:p>
          <a:p>
            <a:r>
              <a:rPr lang="en-US" dirty="0" err="1"/>
              <a:t>Haklay</a:t>
            </a:r>
            <a:r>
              <a:rPr lang="en-US" dirty="0"/>
              <a:t>, M. and </a:t>
            </a:r>
            <a:r>
              <a:rPr lang="en-US" dirty="0" err="1"/>
              <a:t>Tobón</a:t>
            </a:r>
            <a:r>
              <a:rPr lang="en-US" dirty="0"/>
              <a:t>, C., 2002. Usability Engineering and PPGIS-Towards a Learning-improving Cycle.</a:t>
            </a:r>
          </a:p>
          <a:p>
            <a:r>
              <a:rPr lang="en-US" dirty="0" err="1"/>
              <a:t>Korpilo</a:t>
            </a:r>
            <a:r>
              <a:rPr lang="en-US" dirty="0"/>
              <a:t>, S., Virtanen, T., </a:t>
            </a:r>
            <a:r>
              <a:rPr lang="en-US" dirty="0" err="1"/>
              <a:t>Saukkonen</a:t>
            </a:r>
            <a:r>
              <a:rPr lang="en-US" dirty="0"/>
              <a:t>, T. and </a:t>
            </a:r>
            <a:r>
              <a:rPr lang="en-US" dirty="0" err="1"/>
              <a:t>Lehvävirta</a:t>
            </a:r>
            <a:r>
              <a:rPr lang="en-US" dirty="0"/>
              <a:t>, S., 2018. More than A to B: Understanding and managing visitor spatial </a:t>
            </a:r>
            <a:r>
              <a:rPr lang="en-US" dirty="0" err="1"/>
              <a:t>behaviour</a:t>
            </a:r>
            <a:r>
              <a:rPr lang="en-US" dirty="0"/>
              <a:t> in urban forests using public participation GIS. Journal of Environmental Management, 207, pp.124-133.</a:t>
            </a:r>
          </a:p>
          <a:p>
            <a:r>
              <a:rPr lang="en-US" dirty="0"/>
              <a:t>Landström, C., 2019. Environmental participation: Practices engaging the public with science and governance. Springer Nature.</a:t>
            </a:r>
          </a:p>
          <a:p>
            <a:r>
              <a:rPr lang="en-US" dirty="0"/>
              <a:t>Lanfranchi, V., Wrigley, S.N., Ireson, N., </a:t>
            </a:r>
            <a:r>
              <a:rPr lang="en-US" dirty="0" err="1"/>
              <a:t>Wehn</a:t>
            </a:r>
            <a:r>
              <a:rPr lang="en-US" dirty="0"/>
              <a:t>, U. and </a:t>
            </a:r>
            <a:r>
              <a:rPr lang="en-US" dirty="0" err="1"/>
              <a:t>Ciravegna</a:t>
            </a:r>
            <a:r>
              <a:rPr lang="en-US" dirty="0"/>
              <a:t>, F., 2014, January. Citizens' observatories for situation awareness in flooding. In ISCRAM 2014 Conference Proceedings-11th International Conference on Information Systems for Crisis Response and Management (pp. 145-154). Sheffield.</a:t>
            </a:r>
          </a:p>
          <a:p>
            <a:r>
              <a:rPr lang="en-US" dirty="0"/>
              <a:t>McArthur, D.P. and Hong, J., 2019. </a:t>
            </a:r>
            <a:r>
              <a:rPr lang="en-US" dirty="0" err="1"/>
              <a:t>Visualising</a:t>
            </a:r>
            <a:r>
              <a:rPr lang="en-US" dirty="0"/>
              <a:t> where commuting cyclists travel using crowdsourced data. Journal of transport geography, 74, pp.233-241.’</a:t>
            </a:r>
          </a:p>
          <a:p>
            <a:r>
              <a:rPr lang="en-US" dirty="0"/>
              <a:t>McCrory, G., </a:t>
            </a:r>
            <a:r>
              <a:rPr lang="en-US" dirty="0" err="1"/>
              <a:t>Veeckman</a:t>
            </a:r>
            <a:r>
              <a:rPr lang="en-US" dirty="0"/>
              <a:t>, C. and </a:t>
            </a:r>
            <a:r>
              <a:rPr lang="en-US" dirty="0" err="1"/>
              <a:t>Claeys</a:t>
            </a:r>
            <a:r>
              <a:rPr lang="en-US" dirty="0"/>
              <a:t>, L., 2017. Citizen science is in the air–Engagement mechanisms from technology-mediated citizen science projects addressing air pollution. In Internet Science: 4th International Conference, INSCI 2017, Thessaloniki, Greece, November 22-24, 2017, Proceedings 4 (pp. 28-38). Springer International Publishing.</a:t>
            </a:r>
          </a:p>
          <a:p>
            <a:r>
              <a:rPr lang="en-US" dirty="0"/>
              <a:t>Suman, A.B., Balestrini, M., </a:t>
            </a:r>
            <a:r>
              <a:rPr lang="en-US" dirty="0" err="1"/>
              <a:t>Haklay</a:t>
            </a:r>
            <a:r>
              <a:rPr lang="en-US" dirty="0"/>
              <a:t>, M. and Schade, S., 2023. When Concerned People Produce Environmental Information: A Need to Re-Think Existing Legal Frameworks and Governance Models?. Citizen Science: Theory and Practice, 8(1).</a:t>
            </a:r>
          </a:p>
          <a:p>
            <a:r>
              <a:rPr lang="en-US" dirty="0" err="1"/>
              <a:t>Rall</a:t>
            </a:r>
            <a:r>
              <a:rPr lang="en-US" dirty="0"/>
              <a:t>, E., Hansen, R. and </a:t>
            </a:r>
            <a:r>
              <a:rPr lang="en-US" dirty="0" err="1"/>
              <a:t>Pauleit</a:t>
            </a:r>
            <a:r>
              <a:rPr lang="en-US" dirty="0"/>
              <a:t>, S., 2019. The added value of public participation GIS (PPGIS) for urban green infrastructure planning. Urban Forestry &amp; Urban Greening, 40, pp.264-274.</a:t>
            </a:r>
          </a:p>
          <a:p>
            <a:endParaRPr lang="en-US" dirty="0"/>
          </a:p>
          <a:p>
            <a:endParaRPr lang="en-US" dirty="0"/>
          </a:p>
        </p:txBody>
      </p:sp>
    </p:spTree>
    <p:extLst>
      <p:ext uri="{BB962C8B-B14F-4D97-AF65-F5344CB8AC3E}">
        <p14:creationId xmlns:p14="http://schemas.microsoft.com/office/powerpoint/2010/main" val="2647989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fontScale="90000"/>
          </a:bodyPr>
          <a:lstStyle/>
          <a:p>
            <a:r>
              <a:rPr lang="en-US" sz="5400" dirty="0"/>
              <a:t>Comparison of VGI, PGIS and citizen science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C8E029-06A7-19AF-8AB9-E039F46E6121}"/>
              </a:ext>
            </a:extLst>
          </p:cNvPr>
          <p:cNvSpPr txBox="1"/>
          <p:nvPr/>
        </p:nvSpPr>
        <p:spPr>
          <a:xfrm>
            <a:off x="763439" y="6437811"/>
            <a:ext cx="2931169" cy="369332"/>
          </a:xfrm>
          <a:prstGeom prst="rect">
            <a:avLst/>
          </a:prstGeom>
          <a:noFill/>
        </p:spPr>
        <p:txBody>
          <a:bodyPr wrap="square" rtlCol="0">
            <a:spAutoFit/>
          </a:bodyPr>
          <a:lstStyle/>
          <a:p>
            <a:r>
              <a:rPr lang="en-US" dirty="0"/>
              <a:t> (Brown et al., 2016)</a:t>
            </a:r>
          </a:p>
        </p:txBody>
      </p:sp>
      <p:pic>
        <p:nvPicPr>
          <p:cNvPr id="6" name="Picture 5">
            <a:extLst>
              <a:ext uri="{FF2B5EF4-FFF2-40B4-BE49-F238E27FC236}">
                <a16:creationId xmlns:a16="http://schemas.microsoft.com/office/drawing/2014/main" id="{714B1262-970C-A541-78AD-029E9A6DB0BF}"/>
              </a:ext>
            </a:extLst>
          </p:cNvPr>
          <p:cNvPicPr>
            <a:picLocks noChangeAspect="1"/>
          </p:cNvPicPr>
          <p:nvPr/>
        </p:nvPicPr>
        <p:blipFill>
          <a:blip r:embed="rId3"/>
          <a:stretch>
            <a:fillRect/>
          </a:stretch>
        </p:blipFill>
        <p:spPr>
          <a:xfrm>
            <a:off x="640080" y="2910066"/>
            <a:ext cx="10724408" cy="2940751"/>
          </a:xfrm>
          <a:prstGeom prst="rect">
            <a:avLst/>
          </a:prstGeom>
        </p:spPr>
      </p:pic>
    </p:spTree>
    <p:extLst>
      <p:ext uri="{BB962C8B-B14F-4D97-AF65-F5344CB8AC3E}">
        <p14:creationId xmlns:p14="http://schemas.microsoft.com/office/powerpoint/2010/main" val="709183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fontScale="90000"/>
          </a:bodyPr>
          <a:lstStyle/>
          <a:p>
            <a:r>
              <a:rPr lang="en-US" sz="5400" dirty="0"/>
              <a:t>Review research method</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2FCA04-9FB3-E155-493B-BDEB7DF460D7}"/>
              </a:ext>
            </a:extLst>
          </p:cNvPr>
          <p:cNvSpPr txBox="1"/>
          <p:nvPr/>
        </p:nvSpPr>
        <p:spPr>
          <a:xfrm>
            <a:off x="640080" y="3224448"/>
            <a:ext cx="103957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This paper is </a:t>
            </a:r>
            <a:r>
              <a:rPr lang="en-US" b="1" dirty="0"/>
              <a:t>part of my PhD project </a:t>
            </a:r>
            <a:r>
              <a:rPr lang="en-US" dirty="0"/>
              <a:t>on environmental infrastructures which investigates how various actors interact with each other using digital tools. </a:t>
            </a:r>
          </a:p>
          <a:p>
            <a:pPr marL="285750" indent="-285750">
              <a:buFont typeface="Arial" panose="020B0604020202020204" pitchFamily="34" charset="0"/>
              <a:buChar char="•"/>
            </a:pPr>
            <a:r>
              <a:rPr lang="en-US" dirty="0"/>
              <a:t>This paper is primarily focused on an </a:t>
            </a:r>
            <a:r>
              <a:rPr lang="en-US" b="1" dirty="0"/>
              <a:t>exploratory literature review to investigate use of digital tools </a:t>
            </a:r>
            <a:r>
              <a:rPr lang="en-US" dirty="0"/>
              <a:t>(PGIS, PPGIS, VGI and citizen science) in environmental participation. </a:t>
            </a:r>
          </a:p>
          <a:p>
            <a:pPr marL="285750" indent="-285750">
              <a:buFont typeface="Arial" panose="020B0604020202020204" pitchFamily="34" charset="0"/>
              <a:buChar char="•"/>
            </a:pPr>
            <a:r>
              <a:rPr lang="en-US" dirty="0"/>
              <a:t>Initially, </a:t>
            </a:r>
            <a:r>
              <a:rPr lang="en-US" b="1" dirty="0"/>
              <a:t>keywords of PGIS, PPGIS, VGI and citizen science </a:t>
            </a:r>
            <a:r>
              <a:rPr lang="en-US" dirty="0"/>
              <a:t>were searched through two databases of web of science and Scopus. The results were of 50 most cited studies were then screened. Many of them did not involve technical aspects and were removed from this exploratory review.  Next, in close reading of the texts, other references and tools (especially in </a:t>
            </a:r>
            <a:r>
              <a:rPr lang="en-US" dirty="0" err="1"/>
              <a:t>GIThub</a:t>
            </a:r>
            <a:r>
              <a:rPr lang="en-US" dirty="0"/>
              <a:t>) were found and traced. </a:t>
            </a:r>
          </a:p>
          <a:p>
            <a:pPr marL="285750" indent="-285750">
              <a:buFont typeface="Arial" panose="020B0604020202020204" pitchFamily="34" charset="0"/>
              <a:buChar char="•"/>
            </a:pPr>
            <a:r>
              <a:rPr lang="en-US" b="1" dirty="0"/>
              <a:t>Two case studies </a:t>
            </a:r>
            <a:r>
              <a:rPr lang="en-US" dirty="0"/>
              <a:t>of Drinkable Rivers and </a:t>
            </a:r>
            <a:r>
              <a:rPr lang="en-US" dirty="0" err="1"/>
              <a:t>ObstacEELS</a:t>
            </a:r>
            <a:endParaRPr lang="en-US" dirty="0"/>
          </a:p>
        </p:txBody>
      </p:sp>
    </p:spTree>
    <p:extLst>
      <p:ext uri="{BB962C8B-B14F-4D97-AF65-F5344CB8AC3E}">
        <p14:creationId xmlns:p14="http://schemas.microsoft.com/office/powerpoint/2010/main" val="3207750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a:bodyPr>
          <a:lstStyle/>
          <a:p>
            <a:r>
              <a:rPr lang="en-US" sz="5400" dirty="0"/>
              <a:t>Various Actors involved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39882FEB-4C7A-6E80-F086-FF25209A2A90}"/>
              </a:ext>
            </a:extLst>
          </p:cNvPr>
          <p:cNvGraphicFramePr/>
          <p:nvPr>
            <p:extLst>
              <p:ext uri="{D42A27DB-BD31-4B8C-83A1-F6EECF244321}">
                <p14:modId xmlns:p14="http://schemas.microsoft.com/office/powerpoint/2010/main" val="837207483"/>
              </p:ext>
            </p:extLst>
          </p:nvPr>
        </p:nvGraphicFramePr>
        <p:xfrm>
          <a:off x="2377440" y="119906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046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a:bodyPr>
          <a:lstStyle/>
          <a:p>
            <a:r>
              <a:rPr lang="en-US" sz="5400" dirty="0"/>
              <a:t>Technical Aspects of PM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B53937E-3188-5C98-FBD8-62D01ACA8D51}"/>
              </a:ext>
            </a:extLst>
          </p:cNvPr>
          <p:cNvSpPr txBox="1"/>
          <p:nvPr/>
        </p:nvSpPr>
        <p:spPr>
          <a:xfrm>
            <a:off x="1269507" y="2920753"/>
            <a:ext cx="818521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A simplified technical mechanism of PM tools enables adding GIS layers on map base layers.</a:t>
            </a:r>
          </a:p>
          <a:p>
            <a:pPr marL="285750" indent="-285750">
              <a:buFont typeface="Arial" panose="020B0604020202020204" pitchFamily="34" charset="0"/>
              <a:buChar char="•"/>
            </a:pPr>
            <a:r>
              <a:rPr lang="en-US" dirty="0"/>
              <a:t> Participants are asked to identify locations on a map based application programming interface (API) (</a:t>
            </a:r>
            <a:r>
              <a:rPr lang="en-US" dirty="0" err="1"/>
              <a:t>Rall</a:t>
            </a:r>
            <a:r>
              <a:rPr lang="en-US" dirty="0"/>
              <a:t> et al., 2019). </a:t>
            </a:r>
          </a:p>
          <a:p>
            <a:pPr marL="285750" indent="-285750">
              <a:buFont typeface="Arial" panose="020B0604020202020204" pitchFamily="34" charset="0"/>
              <a:buChar char="•"/>
            </a:pPr>
            <a:r>
              <a:rPr lang="en-US" dirty="0"/>
              <a:t>Enabled by advent of web 2.0 for online mapping (</a:t>
            </a:r>
            <a:r>
              <a:rPr lang="en-US" dirty="0" err="1"/>
              <a:t>Bubalo</a:t>
            </a:r>
            <a:r>
              <a:rPr lang="en-US" dirty="0"/>
              <a:t> et al., 2019). </a:t>
            </a:r>
          </a:p>
          <a:p>
            <a:pPr marL="285750" indent="-285750">
              <a:buFont typeface="Arial" panose="020B0604020202020204" pitchFamily="34" charset="0"/>
              <a:buChar char="•"/>
            </a:pPr>
            <a:r>
              <a:rPr lang="en-US" dirty="0"/>
              <a:t>Despite the </a:t>
            </a:r>
            <a:r>
              <a:rPr lang="en-US" dirty="0" err="1"/>
              <a:t>commercialisation</a:t>
            </a:r>
            <a:r>
              <a:rPr lang="en-US" dirty="0"/>
              <a:t> of the tools, an active community in </a:t>
            </a:r>
            <a:r>
              <a:rPr lang="en-US" dirty="0" err="1"/>
              <a:t>Github</a:t>
            </a:r>
            <a:r>
              <a:rPr lang="en-US" dirty="0"/>
              <a:t> exist  which provide open-source scripts on VGI and PGIS for mapping spatial data from social medias, conveying VGI information from website to </a:t>
            </a:r>
            <a:r>
              <a:rPr lang="en-US" dirty="0" err="1"/>
              <a:t>baselayers</a:t>
            </a:r>
            <a:r>
              <a:rPr lang="en-US" dirty="0"/>
              <a:t>, etc. </a:t>
            </a:r>
          </a:p>
          <a:p>
            <a:endParaRPr lang="en-US" dirty="0"/>
          </a:p>
        </p:txBody>
      </p:sp>
    </p:spTree>
    <p:extLst>
      <p:ext uri="{BB962C8B-B14F-4D97-AF65-F5344CB8AC3E}">
        <p14:creationId xmlns:p14="http://schemas.microsoft.com/office/powerpoint/2010/main" val="2035703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276" y="914400"/>
            <a:ext cx="8831248" cy="4968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2106032" y="1150139"/>
            <a:ext cx="3165178" cy="1417788"/>
          </a:xfrm>
        </p:spPr>
        <p:txBody>
          <a:bodyPr anchor="b">
            <a:normAutofit/>
          </a:bodyPr>
          <a:lstStyle/>
          <a:p>
            <a:pPr defTabSz="658368"/>
            <a:r>
              <a:rPr lang="en-US" sz="1728" kern="1200">
                <a:solidFill>
                  <a:schemeClr val="tx1"/>
                </a:solidFill>
                <a:latin typeface="+mj-lt"/>
                <a:ea typeface="+mj-ea"/>
                <a:cs typeface="+mj-cs"/>
              </a:rPr>
              <a:t>Typical </a:t>
            </a:r>
            <a:r>
              <a:rPr lang="en-US" sz="1728" kern="1200" err="1">
                <a:solidFill>
                  <a:schemeClr val="tx1"/>
                </a:solidFill>
                <a:latin typeface="+mj-lt"/>
                <a:ea typeface="+mj-ea"/>
                <a:cs typeface="+mj-cs"/>
              </a:rPr>
              <a:t>WebGIS</a:t>
            </a:r>
            <a:r>
              <a:rPr lang="en-US" sz="1728" kern="1200">
                <a:solidFill>
                  <a:schemeClr val="tx1"/>
                </a:solidFill>
                <a:latin typeface="+mj-lt"/>
                <a:ea typeface="+mj-ea"/>
                <a:cs typeface="+mj-cs"/>
              </a:rPr>
              <a:t> Model for application </a:t>
            </a:r>
            <a:endParaRPr lang="en-US" sz="240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6032" y="2788752"/>
            <a:ext cx="2517535" cy="13250"/>
          </a:xfrm>
          <a:custGeom>
            <a:avLst/>
            <a:gdLst>
              <a:gd name="connsiteX0" fmla="*/ 0 w 2517535"/>
              <a:gd name="connsiteY0" fmla="*/ 0 h 13250"/>
              <a:gd name="connsiteX1" fmla="*/ 604208 w 2517535"/>
              <a:gd name="connsiteY1" fmla="*/ 0 h 13250"/>
              <a:gd name="connsiteX2" fmla="*/ 1183241 w 2517535"/>
              <a:gd name="connsiteY2" fmla="*/ 0 h 13250"/>
              <a:gd name="connsiteX3" fmla="*/ 1762275 w 2517535"/>
              <a:gd name="connsiteY3" fmla="*/ 0 h 13250"/>
              <a:gd name="connsiteX4" fmla="*/ 2517535 w 2517535"/>
              <a:gd name="connsiteY4" fmla="*/ 0 h 13250"/>
              <a:gd name="connsiteX5" fmla="*/ 2517535 w 2517535"/>
              <a:gd name="connsiteY5" fmla="*/ 13250 h 13250"/>
              <a:gd name="connsiteX6" fmla="*/ 1837801 w 2517535"/>
              <a:gd name="connsiteY6" fmla="*/ 13250 h 13250"/>
              <a:gd name="connsiteX7" fmla="*/ 1233592 w 2517535"/>
              <a:gd name="connsiteY7" fmla="*/ 13250 h 13250"/>
              <a:gd name="connsiteX8" fmla="*/ 654559 w 2517535"/>
              <a:gd name="connsiteY8" fmla="*/ 13250 h 13250"/>
              <a:gd name="connsiteX9" fmla="*/ 0 w 2517535"/>
              <a:gd name="connsiteY9" fmla="*/ 13250 h 13250"/>
              <a:gd name="connsiteX10" fmla="*/ 0 w 2517535"/>
              <a:gd name="connsiteY10" fmla="*/ 0 h 13250"/>
              <a:gd name="connsiteX0" fmla="*/ 0 w 2517535"/>
              <a:gd name="connsiteY0" fmla="*/ 0 h 13250"/>
              <a:gd name="connsiteX1" fmla="*/ 579033 w 2517535"/>
              <a:gd name="connsiteY1" fmla="*/ 0 h 13250"/>
              <a:gd name="connsiteX2" fmla="*/ 1258768 w 2517535"/>
              <a:gd name="connsiteY2" fmla="*/ 0 h 13250"/>
              <a:gd name="connsiteX3" fmla="*/ 1812625 w 2517535"/>
              <a:gd name="connsiteY3" fmla="*/ 0 h 13250"/>
              <a:gd name="connsiteX4" fmla="*/ 2517535 w 2517535"/>
              <a:gd name="connsiteY4" fmla="*/ 0 h 13250"/>
              <a:gd name="connsiteX5" fmla="*/ 2517535 w 2517535"/>
              <a:gd name="connsiteY5" fmla="*/ 13250 h 13250"/>
              <a:gd name="connsiteX6" fmla="*/ 1913327 w 2517535"/>
              <a:gd name="connsiteY6" fmla="*/ 13250 h 13250"/>
              <a:gd name="connsiteX7" fmla="*/ 1233592 w 2517535"/>
              <a:gd name="connsiteY7" fmla="*/ 13250 h 13250"/>
              <a:gd name="connsiteX8" fmla="*/ 629384 w 2517535"/>
              <a:gd name="connsiteY8" fmla="*/ 13250 h 13250"/>
              <a:gd name="connsiteX9" fmla="*/ 0 w 2517535"/>
              <a:gd name="connsiteY9" fmla="*/ 13250 h 13250"/>
              <a:gd name="connsiteX10" fmla="*/ 0 w 2517535"/>
              <a:gd name="connsiteY10" fmla="*/ 0 h 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7535" h="13250" fill="none" extrusionOk="0">
                <a:moveTo>
                  <a:pt x="0" y="0"/>
                </a:moveTo>
                <a:cubicBezTo>
                  <a:pt x="245600" y="13673"/>
                  <a:pt x="432091" y="29864"/>
                  <a:pt x="604208" y="0"/>
                </a:cubicBezTo>
                <a:cubicBezTo>
                  <a:pt x="741002" y="-55595"/>
                  <a:pt x="951226" y="-17225"/>
                  <a:pt x="1183241" y="0"/>
                </a:cubicBezTo>
                <a:cubicBezTo>
                  <a:pt x="1399001" y="14842"/>
                  <a:pt x="1626368" y="-20504"/>
                  <a:pt x="1762275" y="0"/>
                </a:cubicBezTo>
                <a:cubicBezTo>
                  <a:pt x="1865253" y="-20989"/>
                  <a:pt x="2357263" y="28230"/>
                  <a:pt x="2517535" y="0"/>
                </a:cubicBezTo>
                <a:cubicBezTo>
                  <a:pt x="2516567" y="5121"/>
                  <a:pt x="2517975" y="8914"/>
                  <a:pt x="2517535" y="13250"/>
                </a:cubicBezTo>
                <a:cubicBezTo>
                  <a:pt x="2338506" y="18318"/>
                  <a:pt x="2159760" y="-34046"/>
                  <a:pt x="1837801" y="13250"/>
                </a:cubicBezTo>
                <a:cubicBezTo>
                  <a:pt x="1551160" y="75817"/>
                  <a:pt x="1410699" y="-29767"/>
                  <a:pt x="1233592" y="13250"/>
                </a:cubicBezTo>
                <a:cubicBezTo>
                  <a:pt x="1069477" y="31818"/>
                  <a:pt x="841037" y="1785"/>
                  <a:pt x="654559" y="13250"/>
                </a:cubicBezTo>
                <a:cubicBezTo>
                  <a:pt x="435324" y="8892"/>
                  <a:pt x="269851" y="29379"/>
                  <a:pt x="0" y="13250"/>
                </a:cubicBezTo>
                <a:cubicBezTo>
                  <a:pt x="-297" y="9403"/>
                  <a:pt x="5" y="5160"/>
                  <a:pt x="0" y="0"/>
                </a:cubicBezTo>
                <a:close/>
              </a:path>
              <a:path w="2517535" h="13250" stroke="0" extrusionOk="0">
                <a:moveTo>
                  <a:pt x="0" y="0"/>
                </a:moveTo>
                <a:cubicBezTo>
                  <a:pt x="260803" y="3383"/>
                  <a:pt x="305019" y="-5709"/>
                  <a:pt x="579033" y="0"/>
                </a:cubicBezTo>
                <a:cubicBezTo>
                  <a:pt x="853704" y="-1910"/>
                  <a:pt x="1049352" y="68929"/>
                  <a:pt x="1258768" y="0"/>
                </a:cubicBezTo>
                <a:cubicBezTo>
                  <a:pt x="1462036" y="-17686"/>
                  <a:pt x="1554403" y="-21419"/>
                  <a:pt x="1812625" y="0"/>
                </a:cubicBezTo>
                <a:cubicBezTo>
                  <a:pt x="2068876" y="21646"/>
                  <a:pt x="2349042" y="-28941"/>
                  <a:pt x="2517535" y="0"/>
                </a:cubicBezTo>
                <a:cubicBezTo>
                  <a:pt x="2517900" y="4995"/>
                  <a:pt x="2517405" y="7473"/>
                  <a:pt x="2517535" y="13250"/>
                </a:cubicBezTo>
                <a:cubicBezTo>
                  <a:pt x="2246775" y="30768"/>
                  <a:pt x="2147195" y="-1954"/>
                  <a:pt x="1913327" y="13250"/>
                </a:cubicBezTo>
                <a:cubicBezTo>
                  <a:pt x="1673683" y="9529"/>
                  <a:pt x="1444694" y="18069"/>
                  <a:pt x="1233592" y="13250"/>
                </a:cubicBezTo>
                <a:cubicBezTo>
                  <a:pt x="1073421" y="14104"/>
                  <a:pt x="824292" y="12955"/>
                  <a:pt x="629384" y="13250"/>
                </a:cubicBezTo>
                <a:cubicBezTo>
                  <a:pt x="423644" y="36161"/>
                  <a:pt x="182234" y="-20334"/>
                  <a:pt x="0" y="13250"/>
                </a:cubicBezTo>
                <a:cubicBezTo>
                  <a:pt x="-170" y="9383"/>
                  <a:pt x="225" y="4045"/>
                  <a:pt x="0" y="0"/>
                </a:cubicBezTo>
                <a:close/>
              </a:path>
              <a:path w="2517535" h="13250" fill="none" stroke="0" extrusionOk="0">
                <a:moveTo>
                  <a:pt x="0" y="0"/>
                </a:moveTo>
                <a:cubicBezTo>
                  <a:pt x="259455" y="-1618"/>
                  <a:pt x="451376" y="43222"/>
                  <a:pt x="604208" y="0"/>
                </a:cubicBezTo>
                <a:cubicBezTo>
                  <a:pt x="767497" y="-43178"/>
                  <a:pt x="978254" y="4966"/>
                  <a:pt x="1183241" y="0"/>
                </a:cubicBezTo>
                <a:cubicBezTo>
                  <a:pt x="1379514" y="-25758"/>
                  <a:pt x="1632337" y="1196"/>
                  <a:pt x="1762275" y="0"/>
                </a:cubicBezTo>
                <a:cubicBezTo>
                  <a:pt x="1888296" y="27842"/>
                  <a:pt x="2320937" y="40055"/>
                  <a:pt x="2517535" y="0"/>
                </a:cubicBezTo>
                <a:cubicBezTo>
                  <a:pt x="2516833" y="4955"/>
                  <a:pt x="2517299" y="9362"/>
                  <a:pt x="2517535" y="13250"/>
                </a:cubicBezTo>
                <a:cubicBezTo>
                  <a:pt x="2337592" y="-18774"/>
                  <a:pt x="2112676" y="-21612"/>
                  <a:pt x="1837801" y="13250"/>
                </a:cubicBezTo>
                <a:cubicBezTo>
                  <a:pt x="1542151" y="46817"/>
                  <a:pt x="1367452" y="2724"/>
                  <a:pt x="1233592" y="13250"/>
                </a:cubicBezTo>
                <a:cubicBezTo>
                  <a:pt x="1076650" y="45184"/>
                  <a:pt x="862190" y="7621"/>
                  <a:pt x="654559" y="13250"/>
                </a:cubicBezTo>
                <a:cubicBezTo>
                  <a:pt x="487293" y="-1356"/>
                  <a:pt x="267843" y="14572"/>
                  <a:pt x="0" y="13250"/>
                </a:cubicBezTo>
                <a:cubicBezTo>
                  <a:pt x="-221" y="9272"/>
                  <a:pt x="-515" y="541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517535"/>
                      <a:gd name="connsiteY0" fmla="*/ 0 h 13250"/>
                      <a:gd name="connsiteX1" fmla="*/ 604208 w 2517535"/>
                      <a:gd name="connsiteY1" fmla="*/ 0 h 13250"/>
                      <a:gd name="connsiteX2" fmla="*/ 1183241 w 2517535"/>
                      <a:gd name="connsiteY2" fmla="*/ 0 h 13250"/>
                      <a:gd name="connsiteX3" fmla="*/ 1762275 w 2517535"/>
                      <a:gd name="connsiteY3" fmla="*/ 0 h 13250"/>
                      <a:gd name="connsiteX4" fmla="*/ 2517535 w 2517535"/>
                      <a:gd name="connsiteY4" fmla="*/ 0 h 13250"/>
                      <a:gd name="connsiteX5" fmla="*/ 2517535 w 2517535"/>
                      <a:gd name="connsiteY5" fmla="*/ 13250 h 13250"/>
                      <a:gd name="connsiteX6" fmla="*/ 1837801 w 2517535"/>
                      <a:gd name="connsiteY6" fmla="*/ 13250 h 13250"/>
                      <a:gd name="connsiteX7" fmla="*/ 1233592 w 2517535"/>
                      <a:gd name="connsiteY7" fmla="*/ 13250 h 13250"/>
                      <a:gd name="connsiteX8" fmla="*/ 654559 w 2517535"/>
                      <a:gd name="connsiteY8" fmla="*/ 13250 h 13250"/>
                      <a:gd name="connsiteX9" fmla="*/ 0 w 2517535"/>
                      <a:gd name="connsiteY9" fmla="*/ 13250 h 13250"/>
                      <a:gd name="connsiteX10" fmla="*/ 0 w 2517535"/>
                      <a:gd name="connsiteY10" fmla="*/ 0 h 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7535" h="13250" fill="none" extrusionOk="0">
                        <a:moveTo>
                          <a:pt x="0" y="0"/>
                        </a:moveTo>
                        <a:cubicBezTo>
                          <a:pt x="244923" y="19956"/>
                          <a:pt x="456399" y="20402"/>
                          <a:pt x="604208" y="0"/>
                        </a:cubicBezTo>
                        <a:cubicBezTo>
                          <a:pt x="752017" y="-20402"/>
                          <a:pt x="983169" y="5317"/>
                          <a:pt x="1183241" y="0"/>
                        </a:cubicBezTo>
                        <a:cubicBezTo>
                          <a:pt x="1383313" y="-5317"/>
                          <a:pt x="1637370" y="-8418"/>
                          <a:pt x="1762275" y="0"/>
                        </a:cubicBezTo>
                        <a:cubicBezTo>
                          <a:pt x="1887180" y="8418"/>
                          <a:pt x="2355965" y="37125"/>
                          <a:pt x="2517535" y="0"/>
                        </a:cubicBezTo>
                        <a:cubicBezTo>
                          <a:pt x="2517038" y="4900"/>
                          <a:pt x="2517465" y="9048"/>
                          <a:pt x="2517535" y="13250"/>
                        </a:cubicBezTo>
                        <a:cubicBezTo>
                          <a:pt x="2328451" y="-17939"/>
                          <a:pt x="2128207" y="-15111"/>
                          <a:pt x="1837801" y="13250"/>
                        </a:cubicBezTo>
                        <a:cubicBezTo>
                          <a:pt x="1547395" y="41611"/>
                          <a:pt x="1397510" y="-14726"/>
                          <a:pt x="1233592" y="13250"/>
                        </a:cubicBezTo>
                        <a:cubicBezTo>
                          <a:pt x="1069674" y="41226"/>
                          <a:pt x="854053" y="8045"/>
                          <a:pt x="654559" y="13250"/>
                        </a:cubicBezTo>
                        <a:cubicBezTo>
                          <a:pt x="455065" y="18455"/>
                          <a:pt x="279823" y="14586"/>
                          <a:pt x="0" y="13250"/>
                        </a:cubicBezTo>
                        <a:cubicBezTo>
                          <a:pt x="-329" y="9104"/>
                          <a:pt x="-353" y="5091"/>
                          <a:pt x="0" y="0"/>
                        </a:cubicBezTo>
                        <a:close/>
                      </a:path>
                      <a:path w="2517535" h="13250" stroke="0" extrusionOk="0">
                        <a:moveTo>
                          <a:pt x="0" y="0"/>
                        </a:moveTo>
                        <a:cubicBezTo>
                          <a:pt x="258108" y="856"/>
                          <a:pt x="308480" y="-5629"/>
                          <a:pt x="579033" y="0"/>
                        </a:cubicBezTo>
                        <a:cubicBezTo>
                          <a:pt x="849586" y="5629"/>
                          <a:pt x="1047079" y="22617"/>
                          <a:pt x="1258768" y="0"/>
                        </a:cubicBezTo>
                        <a:cubicBezTo>
                          <a:pt x="1470457" y="-22617"/>
                          <a:pt x="1549569" y="-21828"/>
                          <a:pt x="1812625" y="0"/>
                        </a:cubicBezTo>
                        <a:cubicBezTo>
                          <a:pt x="2075681" y="21828"/>
                          <a:pt x="2314695" y="-6744"/>
                          <a:pt x="2517535" y="0"/>
                        </a:cubicBezTo>
                        <a:cubicBezTo>
                          <a:pt x="2517946" y="5236"/>
                          <a:pt x="2517301" y="7521"/>
                          <a:pt x="2517535" y="13250"/>
                        </a:cubicBezTo>
                        <a:cubicBezTo>
                          <a:pt x="2246711" y="21289"/>
                          <a:pt x="2153497" y="-2007"/>
                          <a:pt x="1913327" y="13250"/>
                        </a:cubicBezTo>
                        <a:cubicBezTo>
                          <a:pt x="1673157" y="28507"/>
                          <a:pt x="1416579" y="32287"/>
                          <a:pt x="1233592" y="13250"/>
                        </a:cubicBezTo>
                        <a:cubicBezTo>
                          <a:pt x="1050606" y="-5787"/>
                          <a:pt x="820053" y="29554"/>
                          <a:pt x="629384" y="13250"/>
                        </a:cubicBezTo>
                        <a:cubicBezTo>
                          <a:pt x="438715" y="-3054"/>
                          <a:pt x="170244" y="10052"/>
                          <a:pt x="0" y="13250"/>
                        </a:cubicBezTo>
                        <a:cubicBezTo>
                          <a:pt x="-200" y="9817"/>
                          <a:pt x="-26" y="403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C8E029-06A7-19AF-8AB9-E039F46E6121}"/>
              </a:ext>
            </a:extLst>
          </p:cNvPr>
          <p:cNvSpPr txBox="1"/>
          <p:nvPr/>
        </p:nvSpPr>
        <p:spPr>
          <a:xfrm>
            <a:off x="2195410" y="5578780"/>
            <a:ext cx="2123717" cy="291747"/>
          </a:xfrm>
          <a:prstGeom prst="rect">
            <a:avLst/>
          </a:prstGeom>
          <a:noFill/>
        </p:spPr>
        <p:txBody>
          <a:bodyPr wrap="square" rtlCol="0">
            <a:spAutoFit/>
          </a:bodyPr>
          <a:lstStyle/>
          <a:p>
            <a:pPr defTabSz="658368">
              <a:spcAft>
                <a:spcPts val="600"/>
              </a:spcAft>
            </a:pPr>
            <a:r>
              <a:rPr lang="en-US" sz="1296" kern="1200">
                <a:solidFill>
                  <a:schemeClr val="tx1"/>
                </a:solidFill>
                <a:latin typeface="+mn-lt"/>
                <a:ea typeface="+mn-ea"/>
                <a:cs typeface="+mn-cs"/>
              </a:rPr>
              <a:t> (Ali, 2021)</a:t>
            </a:r>
            <a:endParaRPr lang="en-US"/>
          </a:p>
        </p:txBody>
      </p:sp>
      <p:pic>
        <p:nvPicPr>
          <p:cNvPr id="3" name="Picture 2" descr="Diagram&#10;&#10;Description automatically generated">
            <a:extLst>
              <a:ext uri="{FF2B5EF4-FFF2-40B4-BE49-F238E27FC236}">
                <a16:creationId xmlns:a16="http://schemas.microsoft.com/office/drawing/2014/main" id="{976DBC16-9F45-09DB-42D4-2CD27FC6BDD6}"/>
              </a:ext>
            </a:extLst>
          </p:cNvPr>
          <p:cNvPicPr>
            <a:picLocks noChangeAspect="1"/>
          </p:cNvPicPr>
          <p:nvPr/>
        </p:nvPicPr>
        <p:blipFill rotWithShape="1">
          <a:blip r:embed="rId3"/>
          <a:srcRect l="1" r="1210" b="11851"/>
          <a:stretch/>
        </p:blipFill>
        <p:spPr>
          <a:xfrm>
            <a:off x="3339506" y="3134451"/>
            <a:ext cx="5582928" cy="1861601"/>
          </a:xfrm>
          <a:prstGeom prst="rect">
            <a:avLst/>
          </a:prstGeom>
        </p:spPr>
      </p:pic>
      <p:sp>
        <p:nvSpPr>
          <p:cNvPr id="4" name="TextBox 3">
            <a:extLst>
              <a:ext uri="{FF2B5EF4-FFF2-40B4-BE49-F238E27FC236}">
                <a16:creationId xmlns:a16="http://schemas.microsoft.com/office/drawing/2014/main" id="{3D61E9CE-5AB3-2F5A-FB39-45CA65D4F870}"/>
              </a:ext>
            </a:extLst>
          </p:cNvPr>
          <p:cNvSpPr txBox="1"/>
          <p:nvPr/>
        </p:nvSpPr>
        <p:spPr>
          <a:xfrm>
            <a:off x="5088813" y="5060910"/>
            <a:ext cx="3223219" cy="291747"/>
          </a:xfrm>
          <a:prstGeom prst="rect">
            <a:avLst/>
          </a:prstGeom>
          <a:noFill/>
        </p:spPr>
        <p:txBody>
          <a:bodyPr wrap="square" rtlCol="0">
            <a:spAutoFit/>
          </a:bodyPr>
          <a:lstStyle/>
          <a:p>
            <a:pPr defTabSz="658368">
              <a:spcAft>
                <a:spcPts val="600"/>
              </a:spcAft>
            </a:pPr>
            <a:r>
              <a:rPr lang="en-US" sz="1296" kern="1200">
                <a:solidFill>
                  <a:schemeClr val="tx1"/>
                </a:solidFill>
                <a:latin typeface="+mn-lt"/>
                <a:ea typeface="+mn-ea"/>
                <a:cs typeface="+mn-cs"/>
              </a:rPr>
              <a:t>Typical </a:t>
            </a:r>
            <a:r>
              <a:rPr lang="en-US" sz="1296" kern="1200" err="1">
                <a:solidFill>
                  <a:schemeClr val="tx1"/>
                </a:solidFill>
                <a:latin typeface="+mn-lt"/>
                <a:ea typeface="+mn-ea"/>
                <a:cs typeface="+mn-cs"/>
              </a:rPr>
              <a:t>WebGIS</a:t>
            </a:r>
            <a:r>
              <a:rPr lang="en-US" sz="1296" kern="1200">
                <a:solidFill>
                  <a:schemeClr val="tx1"/>
                </a:solidFill>
                <a:latin typeface="+mn-lt"/>
                <a:ea typeface="+mn-ea"/>
                <a:cs typeface="+mn-cs"/>
              </a:rPr>
              <a:t> Model for application </a:t>
            </a:r>
            <a:endParaRPr lang="en-US"/>
          </a:p>
        </p:txBody>
      </p:sp>
    </p:spTree>
    <p:extLst>
      <p:ext uri="{BB962C8B-B14F-4D97-AF65-F5344CB8AC3E}">
        <p14:creationId xmlns:p14="http://schemas.microsoft.com/office/powerpoint/2010/main" val="1622809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640080" y="325369"/>
            <a:ext cx="4368602" cy="1956841"/>
          </a:xfrm>
        </p:spPr>
        <p:txBody>
          <a:bodyPr anchor="b">
            <a:normAutofit/>
          </a:bodyPr>
          <a:lstStyle/>
          <a:p>
            <a:r>
              <a:rPr lang="en-US" sz="5400" dirty="0"/>
              <a:t>Types of participation </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9D21EC7A-4291-05FB-CE80-1AA00BB66809}"/>
              </a:ext>
            </a:extLst>
          </p:cNvPr>
          <p:cNvGraphicFramePr/>
          <p:nvPr>
            <p:extLst>
              <p:ext uri="{D42A27DB-BD31-4B8C-83A1-F6EECF244321}">
                <p14:modId xmlns:p14="http://schemas.microsoft.com/office/powerpoint/2010/main" val="453208971"/>
              </p:ext>
            </p:extLst>
          </p:nvPr>
        </p:nvGraphicFramePr>
        <p:xfrm>
          <a:off x="3089429" y="2477402"/>
          <a:ext cx="7362010" cy="38828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6387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2276" y="914400"/>
            <a:ext cx="8831248" cy="49688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7674D4-D4D4-1D03-4EDB-0DBA61C55667}"/>
              </a:ext>
            </a:extLst>
          </p:cNvPr>
          <p:cNvSpPr>
            <a:spLocks noGrp="1"/>
          </p:cNvSpPr>
          <p:nvPr>
            <p:ph type="title"/>
          </p:nvPr>
        </p:nvSpPr>
        <p:spPr>
          <a:xfrm>
            <a:off x="2106032" y="1150139"/>
            <a:ext cx="3165178" cy="1417788"/>
          </a:xfrm>
        </p:spPr>
        <p:txBody>
          <a:bodyPr anchor="b">
            <a:normAutofit/>
          </a:bodyPr>
          <a:lstStyle/>
          <a:p>
            <a:pPr defTabSz="658368"/>
            <a:r>
              <a:rPr lang="en-US" sz="1728" kern="1200">
                <a:solidFill>
                  <a:schemeClr val="tx1"/>
                </a:solidFill>
                <a:latin typeface="+mj-lt"/>
                <a:ea typeface="+mj-ea"/>
                <a:cs typeface="+mj-cs"/>
              </a:rPr>
              <a:t>Typical </a:t>
            </a:r>
            <a:r>
              <a:rPr lang="en-US" sz="1728" kern="1200" err="1">
                <a:solidFill>
                  <a:schemeClr val="tx1"/>
                </a:solidFill>
                <a:latin typeface="+mj-lt"/>
                <a:ea typeface="+mj-ea"/>
                <a:cs typeface="+mj-cs"/>
              </a:rPr>
              <a:t>WebGIS</a:t>
            </a:r>
            <a:r>
              <a:rPr lang="en-US" sz="1728" kern="1200">
                <a:solidFill>
                  <a:schemeClr val="tx1"/>
                </a:solidFill>
                <a:latin typeface="+mj-lt"/>
                <a:ea typeface="+mj-ea"/>
                <a:cs typeface="+mj-cs"/>
              </a:rPr>
              <a:t> Model for application </a:t>
            </a:r>
            <a:endParaRPr lang="en-US" sz="240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06032" y="2788752"/>
            <a:ext cx="2517535" cy="13250"/>
          </a:xfrm>
          <a:custGeom>
            <a:avLst/>
            <a:gdLst>
              <a:gd name="connsiteX0" fmla="*/ 0 w 2517535"/>
              <a:gd name="connsiteY0" fmla="*/ 0 h 13250"/>
              <a:gd name="connsiteX1" fmla="*/ 604208 w 2517535"/>
              <a:gd name="connsiteY1" fmla="*/ 0 h 13250"/>
              <a:gd name="connsiteX2" fmla="*/ 1183241 w 2517535"/>
              <a:gd name="connsiteY2" fmla="*/ 0 h 13250"/>
              <a:gd name="connsiteX3" fmla="*/ 1762275 w 2517535"/>
              <a:gd name="connsiteY3" fmla="*/ 0 h 13250"/>
              <a:gd name="connsiteX4" fmla="*/ 2517535 w 2517535"/>
              <a:gd name="connsiteY4" fmla="*/ 0 h 13250"/>
              <a:gd name="connsiteX5" fmla="*/ 2517535 w 2517535"/>
              <a:gd name="connsiteY5" fmla="*/ 13250 h 13250"/>
              <a:gd name="connsiteX6" fmla="*/ 1837801 w 2517535"/>
              <a:gd name="connsiteY6" fmla="*/ 13250 h 13250"/>
              <a:gd name="connsiteX7" fmla="*/ 1233592 w 2517535"/>
              <a:gd name="connsiteY7" fmla="*/ 13250 h 13250"/>
              <a:gd name="connsiteX8" fmla="*/ 654559 w 2517535"/>
              <a:gd name="connsiteY8" fmla="*/ 13250 h 13250"/>
              <a:gd name="connsiteX9" fmla="*/ 0 w 2517535"/>
              <a:gd name="connsiteY9" fmla="*/ 13250 h 13250"/>
              <a:gd name="connsiteX10" fmla="*/ 0 w 2517535"/>
              <a:gd name="connsiteY10" fmla="*/ 0 h 13250"/>
              <a:gd name="connsiteX0" fmla="*/ 0 w 2517535"/>
              <a:gd name="connsiteY0" fmla="*/ 0 h 13250"/>
              <a:gd name="connsiteX1" fmla="*/ 579033 w 2517535"/>
              <a:gd name="connsiteY1" fmla="*/ 0 h 13250"/>
              <a:gd name="connsiteX2" fmla="*/ 1258768 w 2517535"/>
              <a:gd name="connsiteY2" fmla="*/ 0 h 13250"/>
              <a:gd name="connsiteX3" fmla="*/ 1812625 w 2517535"/>
              <a:gd name="connsiteY3" fmla="*/ 0 h 13250"/>
              <a:gd name="connsiteX4" fmla="*/ 2517535 w 2517535"/>
              <a:gd name="connsiteY4" fmla="*/ 0 h 13250"/>
              <a:gd name="connsiteX5" fmla="*/ 2517535 w 2517535"/>
              <a:gd name="connsiteY5" fmla="*/ 13250 h 13250"/>
              <a:gd name="connsiteX6" fmla="*/ 1913327 w 2517535"/>
              <a:gd name="connsiteY6" fmla="*/ 13250 h 13250"/>
              <a:gd name="connsiteX7" fmla="*/ 1233592 w 2517535"/>
              <a:gd name="connsiteY7" fmla="*/ 13250 h 13250"/>
              <a:gd name="connsiteX8" fmla="*/ 629384 w 2517535"/>
              <a:gd name="connsiteY8" fmla="*/ 13250 h 13250"/>
              <a:gd name="connsiteX9" fmla="*/ 0 w 2517535"/>
              <a:gd name="connsiteY9" fmla="*/ 13250 h 13250"/>
              <a:gd name="connsiteX10" fmla="*/ 0 w 2517535"/>
              <a:gd name="connsiteY10" fmla="*/ 0 h 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7535" h="13250" fill="none" extrusionOk="0">
                <a:moveTo>
                  <a:pt x="0" y="0"/>
                </a:moveTo>
                <a:cubicBezTo>
                  <a:pt x="245600" y="13673"/>
                  <a:pt x="432091" y="29864"/>
                  <a:pt x="604208" y="0"/>
                </a:cubicBezTo>
                <a:cubicBezTo>
                  <a:pt x="741002" y="-55595"/>
                  <a:pt x="951226" y="-17225"/>
                  <a:pt x="1183241" y="0"/>
                </a:cubicBezTo>
                <a:cubicBezTo>
                  <a:pt x="1399001" y="14842"/>
                  <a:pt x="1626368" y="-20504"/>
                  <a:pt x="1762275" y="0"/>
                </a:cubicBezTo>
                <a:cubicBezTo>
                  <a:pt x="1865253" y="-20989"/>
                  <a:pt x="2357263" y="28230"/>
                  <a:pt x="2517535" y="0"/>
                </a:cubicBezTo>
                <a:cubicBezTo>
                  <a:pt x="2516567" y="5121"/>
                  <a:pt x="2517975" y="8914"/>
                  <a:pt x="2517535" y="13250"/>
                </a:cubicBezTo>
                <a:cubicBezTo>
                  <a:pt x="2338506" y="18318"/>
                  <a:pt x="2159760" y="-34046"/>
                  <a:pt x="1837801" y="13250"/>
                </a:cubicBezTo>
                <a:cubicBezTo>
                  <a:pt x="1551160" y="75817"/>
                  <a:pt x="1410699" y="-29767"/>
                  <a:pt x="1233592" y="13250"/>
                </a:cubicBezTo>
                <a:cubicBezTo>
                  <a:pt x="1069477" y="31818"/>
                  <a:pt x="841037" y="1785"/>
                  <a:pt x="654559" y="13250"/>
                </a:cubicBezTo>
                <a:cubicBezTo>
                  <a:pt x="435324" y="8892"/>
                  <a:pt x="269851" y="29379"/>
                  <a:pt x="0" y="13250"/>
                </a:cubicBezTo>
                <a:cubicBezTo>
                  <a:pt x="-297" y="9403"/>
                  <a:pt x="5" y="5160"/>
                  <a:pt x="0" y="0"/>
                </a:cubicBezTo>
                <a:close/>
              </a:path>
              <a:path w="2517535" h="13250" stroke="0" extrusionOk="0">
                <a:moveTo>
                  <a:pt x="0" y="0"/>
                </a:moveTo>
                <a:cubicBezTo>
                  <a:pt x="260803" y="3383"/>
                  <a:pt x="305019" y="-5709"/>
                  <a:pt x="579033" y="0"/>
                </a:cubicBezTo>
                <a:cubicBezTo>
                  <a:pt x="853704" y="-1910"/>
                  <a:pt x="1049352" y="68929"/>
                  <a:pt x="1258768" y="0"/>
                </a:cubicBezTo>
                <a:cubicBezTo>
                  <a:pt x="1462036" y="-17686"/>
                  <a:pt x="1554403" y="-21419"/>
                  <a:pt x="1812625" y="0"/>
                </a:cubicBezTo>
                <a:cubicBezTo>
                  <a:pt x="2068876" y="21646"/>
                  <a:pt x="2349042" y="-28941"/>
                  <a:pt x="2517535" y="0"/>
                </a:cubicBezTo>
                <a:cubicBezTo>
                  <a:pt x="2517900" y="4995"/>
                  <a:pt x="2517405" y="7473"/>
                  <a:pt x="2517535" y="13250"/>
                </a:cubicBezTo>
                <a:cubicBezTo>
                  <a:pt x="2246775" y="30768"/>
                  <a:pt x="2147195" y="-1954"/>
                  <a:pt x="1913327" y="13250"/>
                </a:cubicBezTo>
                <a:cubicBezTo>
                  <a:pt x="1673683" y="9529"/>
                  <a:pt x="1444694" y="18069"/>
                  <a:pt x="1233592" y="13250"/>
                </a:cubicBezTo>
                <a:cubicBezTo>
                  <a:pt x="1073421" y="14104"/>
                  <a:pt x="824292" y="12955"/>
                  <a:pt x="629384" y="13250"/>
                </a:cubicBezTo>
                <a:cubicBezTo>
                  <a:pt x="423644" y="36161"/>
                  <a:pt x="182234" y="-20334"/>
                  <a:pt x="0" y="13250"/>
                </a:cubicBezTo>
                <a:cubicBezTo>
                  <a:pt x="-170" y="9383"/>
                  <a:pt x="225" y="4045"/>
                  <a:pt x="0" y="0"/>
                </a:cubicBezTo>
                <a:close/>
              </a:path>
              <a:path w="2517535" h="13250" fill="none" stroke="0" extrusionOk="0">
                <a:moveTo>
                  <a:pt x="0" y="0"/>
                </a:moveTo>
                <a:cubicBezTo>
                  <a:pt x="259455" y="-1618"/>
                  <a:pt x="451376" y="43222"/>
                  <a:pt x="604208" y="0"/>
                </a:cubicBezTo>
                <a:cubicBezTo>
                  <a:pt x="767497" y="-43178"/>
                  <a:pt x="978254" y="4966"/>
                  <a:pt x="1183241" y="0"/>
                </a:cubicBezTo>
                <a:cubicBezTo>
                  <a:pt x="1379514" y="-25758"/>
                  <a:pt x="1632337" y="1196"/>
                  <a:pt x="1762275" y="0"/>
                </a:cubicBezTo>
                <a:cubicBezTo>
                  <a:pt x="1888296" y="27842"/>
                  <a:pt x="2320937" y="40055"/>
                  <a:pt x="2517535" y="0"/>
                </a:cubicBezTo>
                <a:cubicBezTo>
                  <a:pt x="2516833" y="4955"/>
                  <a:pt x="2517299" y="9362"/>
                  <a:pt x="2517535" y="13250"/>
                </a:cubicBezTo>
                <a:cubicBezTo>
                  <a:pt x="2337592" y="-18774"/>
                  <a:pt x="2112676" y="-21612"/>
                  <a:pt x="1837801" y="13250"/>
                </a:cubicBezTo>
                <a:cubicBezTo>
                  <a:pt x="1542151" y="46817"/>
                  <a:pt x="1367452" y="2724"/>
                  <a:pt x="1233592" y="13250"/>
                </a:cubicBezTo>
                <a:cubicBezTo>
                  <a:pt x="1076650" y="45184"/>
                  <a:pt x="862190" y="7621"/>
                  <a:pt x="654559" y="13250"/>
                </a:cubicBezTo>
                <a:cubicBezTo>
                  <a:pt x="487293" y="-1356"/>
                  <a:pt x="267843" y="14572"/>
                  <a:pt x="0" y="13250"/>
                </a:cubicBezTo>
                <a:cubicBezTo>
                  <a:pt x="-221" y="9272"/>
                  <a:pt x="-515" y="541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517535"/>
                      <a:gd name="connsiteY0" fmla="*/ 0 h 13250"/>
                      <a:gd name="connsiteX1" fmla="*/ 604208 w 2517535"/>
                      <a:gd name="connsiteY1" fmla="*/ 0 h 13250"/>
                      <a:gd name="connsiteX2" fmla="*/ 1183241 w 2517535"/>
                      <a:gd name="connsiteY2" fmla="*/ 0 h 13250"/>
                      <a:gd name="connsiteX3" fmla="*/ 1762275 w 2517535"/>
                      <a:gd name="connsiteY3" fmla="*/ 0 h 13250"/>
                      <a:gd name="connsiteX4" fmla="*/ 2517535 w 2517535"/>
                      <a:gd name="connsiteY4" fmla="*/ 0 h 13250"/>
                      <a:gd name="connsiteX5" fmla="*/ 2517535 w 2517535"/>
                      <a:gd name="connsiteY5" fmla="*/ 13250 h 13250"/>
                      <a:gd name="connsiteX6" fmla="*/ 1837801 w 2517535"/>
                      <a:gd name="connsiteY6" fmla="*/ 13250 h 13250"/>
                      <a:gd name="connsiteX7" fmla="*/ 1233592 w 2517535"/>
                      <a:gd name="connsiteY7" fmla="*/ 13250 h 13250"/>
                      <a:gd name="connsiteX8" fmla="*/ 654559 w 2517535"/>
                      <a:gd name="connsiteY8" fmla="*/ 13250 h 13250"/>
                      <a:gd name="connsiteX9" fmla="*/ 0 w 2517535"/>
                      <a:gd name="connsiteY9" fmla="*/ 13250 h 13250"/>
                      <a:gd name="connsiteX10" fmla="*/ 0 w 2517535"/>
                      <a:gd name="connsiteY10" fmla="*/ 0 h 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17535" h="13250" fill="none" extrusionOk="0">
                        <a:moveTo>
                          <a:pt x="0" y="0"/>
                        </a:moveTo>
                        <a:cubicBezTo>
                          <a:pt x="244923" y="19956"/>
                          <a:pt x="456399" y="20402"/>
                          <a:pt x="604208" y="0"/>
                        </a:cubicBezTo>
                        <a:cubicBezTo>
                          <a:pt x="752017" y="-20402"/>
                          <a:pt x="983169" y="5317"/>
                          <a:pt x="1183241" y="0"/>
                        </a:cubicBezTo>
                        <a:cubicBezTo>
                          <a:pt x="1383313" y="-5317"/>
                          <a:pt x="1637370" y="-8418"/>
                          <a:pt x="1762275" y="0"/>
                        </a:cubicBezTo>
                        <a:cubicBezTo>
                          <a:pt x="1887180" y="8418"/>
                          <a:pt x="2355965" y="37125"/>
                          <a:pt x="2517535" y="0"/>
                        </a:cubicBezTo>
                        <a:cubicBezTo>
                          <a:pt x="2517038" y="4900"/>
                          <a:pt x="2517465" y="9048"/>
                          <a:pt x="2517535" y="13250"/>
                        </a:cubicBezTo>
                        <a:cubicBezTo>
                          <a:pt x="2328451" y="-17939"/>
                          <a:pt x="2128207" y="-15111"/>
                          <a:pt x="1837801" y="13250"/>
                        </a:cubicBezTo>
                        <a:cubicBezTo>
                          <a:pt x="1547395" y="41611"/>
                          <a:pt x="1397510" y="-14726"/>
                          <a:pt x="1233592" y="13250"/>
                        </a:cubicBezTo>
                        <a:cubicBezTo>
                          <a:pt x="1069674" y="41226"/>
                          <a:pt x="854053" y="8045"/>
                          <a:pt x="654559" y="13250"/>
                        </a:cubicBezTo>
                        <a:cubicBezTo>
                          <a:pt x="455065" y="18455"/>
                          <a:pt x="279823" y="14586"/>
                          <a:pt x="0" y="13250"/>
                        </a:cubicBezTo>
                        <a:cubicBezTo>
                          <a:pt x="-329" y="9104"/>
                          <a:pt x="-353" y="5091"/>
                          <a:pt x="0" y="0"/>
                        </a:cubicBezTo>
                        <a:close/>
                      </a:path>
                      <a:path w="2517535" h="13250" stroke="0" extrusionOk="0">
                        <a:moveTo>
                          <a:pt x="0" y="0"/>
                        </a:moveTo>
                        <a:cubicBezTo>
                          <a:pt x="258108" y="856"/>
                          <a:pt x="308480" y="-5629"/>
                          <a:pt x="579033" y="0"/>
                        </a:cubicBezTo>
                        <a:cubicBezTo>
                          <a:pt x="849586" y="5629"/>
                          <a:pt x="1047079" y="22617"/>
                          <a:pt x="1258768" y="0"/>
                        </a:cubicBezTo>
                        <a:cubicBezTo>
                          <a:pt x="1470457" y="-22617"/>
                          <a:pt x="1549569" y="-21828"/>
                          <a:pt x="1812625" y="0"/>
                        </a:cubicBezTo>
                        <a:cubicBezTo>
                          <a:pt x="2075681" y="21828"/>
                          <a:pt x="2314695" y="-6744"/>
                          <a:pt x="2517535" y="0"/>
                        </a:cubicBezTo>
                        <a:cubicBezTo>
                          <a:pt x="2517946" y="5236"/>
                          <a:pt x="2517301" y="7521"/>
                          <a:pt x="2517535" y="13250"/>
                        </a:cubicBezTo>
                        <a:cubicBezTo>
                          <a:pt x="2246711" y="21289"/>
                          <a:pt x="2153497" y="-2007"/>
                          <a:pt x="1913327" y="13250"/>
                        </a:cubicBezTo>
                        <a:cubicBezTo>
                          <a:pt x="1673157" y="28507"/>
                          <a:pt x="1416579" y="32287"/>
                          <a:pt x="1233592" y="13250"/>
                        </a:cubicBezTo>
                        <a:cubicBezTo>
                          <a:pt x="1050606" y="-5787"/>
                          <a:pt x="820053" y="29554"/>
                          <a:pt x="629384" y="13250"/>
                        </a:cubicBezTo>
                        <a:cubicBezTo>
                          <a:pt x="438715" y="-3054"/>
                          <a:pt x="170244" y="10052"/>
                          <a:pt x="0" y="13250"/>
                        </a:cubicBezTo>
                        <a:cubicBezTo>
                          <a:pt x="-200" y="9817"/>
                          <a:pt x="-26" y="4035"/>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C8E029-06A7-19AF-8AB9-E039F46E6121}"/>
              </a:ext>
            </a:extLst>
          </p:cNvPr>
          <p:cNvSpPr txBox="1"/>
          <p:nvPr/>
        </p:nvSpPr>
        <p:spPr>
          <a:xfrm>
            <a:off x="2195410" y="5578780"/>
            <a:ext cx="2123717" cy="291747"/>
          </a:xfrm>
          <a:prstGeom prst="rect">
            <a:avLst/>
          </a:prstGeom>
          <a:noFill/>
        </p:spPr>
        <p:txBody>
          <a:bodyPr wrap="square" rtlCol="0">
            <a:spAutoFit/>
          </a:bodyPr>
          <a:lstStyle/>
          <a:p>
            <a:pPr defTabSz="658368">
              <a:spcAft>
                <a:spcPts val="600"/>
              </a:spcAft>
            </a:pPr>
            <a:r>
              <a:rPr lang="en-US" sz="1296" kern="1200">
                <a:solidFill>
                  <a:schemeClr val="tx1"/>
                </a:solidFill>
                <a:latin typeface="+mn-lt"/>
                <a:ea typeface="+mn-ea"/>
                <a:cs typeface="+mn-cs"/>
              </a:rPr>
              <a:t> (Ali, 2021)</a:t>
            </a:r>
            <a:endParaRPr lang="en-US"/>
          </a:p>
        </p:txBody>
      </p:sp>
      <p:sp>
        <p:nvSpPr>
          <p:cNvPr id="4" name="TextBox 3">
            <a:extLst>
              <a:ext uri="{FF2B5EF4-FFF2-40B4-BE49-F238E27FC236}">
                <a16:creationId xmlns:a16="http://schemas.microsoft.com/office/drawing/2014/main" id="{3D61E9CE-5AB3-2F5A-FB39-45CA65D4F870}"/>
              </a:ext>
            </a:extLst>
          </p:cNvPr>
          <p:cNvSpPr txBox="1"/>
          <p:nvPr/>
        </p:nvSpPr>
        <p:spPr>
          <a:xfrm>
            <a:off x="5088813" y="5060910"/>
            <a:ext cx="3223219" cy="291747"/>
          </a:xfrm>
          <a:prstGeom prst="rect">
            <a:avLst/>
          </a:prstGeom>
          <a:noFill/>
        </p:spPr>
        <p:txBody>
          <a:bodyPr wrap="square" rtlCol="0">
            <a:spAutoFit/>
          </a:bodyPr>
          <a:lstStyle/>
          <a:p>
            <a:pPr defTabSz="658368">
              <a:spcAft>
                <a:spcPts val="600"/>
              </a:spcAft>
            </a:pPr>
            <a:r>
              <a:rPr lang="en-US" sz="1296" kern="1200">
                <a:solidFill>
                  <a:schemeClr val="tx1"/>
                </a:solidFill>
                <a:latin typeface="+mn-lt"/>
                <a:ea typeface="+mn-ea"/>
                <a:cs typeface="+mn-cs"/>
              </a:rPr>
              <a:t>Typical </a:t>
            </a:r>
            <a:r>
              <a:rPr lang="en-US" sz="1296" kern="1200" err="1">
                <a:solidFill>
                  <a:schemeClr val="tx1"/>
                </a:solidFill>
                <a:latin typeface="+mn-lt"/>
                <a:ea typeface="+mn-ea"/>
                <a:cs typeface="+mn-cs"/>
              </a:rPr>
              <a:t>WebGIS</a:t>
            </a:r>
            <a:r>
              <a:rPr lang="en-US" sz="1296" kern="1200">
                <a:solidFill>
                  <a:schemeClr val="tx1"/>
                </a:solidFill>
                <a:latin typeface="+mn-lt"/>
                <a:ea typeface="+mn-ea"/>
                <a:cs typeface="+mn-cs"/>
              </a:rPr>
              <a:t> Model for application </a:t>
            </a:r>
            <a:endParaRPr lang="en-US"/>
          </a:p>
        </p:txBody>
      </p:sp>
      <p:pic>
        <p:nvPicPr>
          <p:cNvPr id="6" name="Picture 5">
            <a:extLst>
              <a:ext uri="{FF2B5EF4-FFF2-40B4-BE49-F238E27FC236}">
                <a16:creationId xmlns:a16="http://schemas.microsoft.com/office/drawing/2014/main" id="{133F7D0F-1FC2-698E-5D58-A0CE70EC9E12}"/>
              </a:ext>
            </a:extLst>
          </p:cNvPr>
          <p:cNvPicPr>
            <a:picLocks noChangeAspect="1"/>
          </p:cNvPicPr>
          <p:nvPr/>
        </p:nvPicPr>
        <p:blipFill rotWithShape="1">
          <a:blip r:embed="rId3"/>
          <a:srcRect r="2330" b="11968"/>
          <a:stretch/>
        </p:blipFill>
        <p:spPr>
          <a:xfrm>
            <a:off x="4773197" y="1333632"/>
            <a:ext cx="3764628" cy="3057756"/>
          </a:xfrm>
          <a:prstGeom prst="rect">
            <a:avLst/>
          </a:prstGeom>
        </p:spPr>
      </p:pic>
    </p:spTree>
    <p:extLst>
      <p:ext uri="{BB962C8B-B14F-4D97-AF65-F5344CB8AC3E}">
        <p14:creationId xmlns:p14="http://schemas.microsoft.com/office/powerpoint/2010/main" val="3503706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1365</TotalTime>
  <Words>3303</Words>
  <Application>Microsoft Office PowerPoint</Application>
  <PresentationFormat>Widescreen</PresentationFormat>
  <Paragraphs>171</Paragraphs>
  <Slides>29</Slides>
  <Notes>13</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An exploratory review of participatory mapping tools </vt:lpstr>
      <vt:lpstr>Introduction to participatory mapping </vt:lpstr>
      <vt:lpstr>Comparison of VGI, PGIS and citizen science </vt:lpstr>
      <vt:lpstr>Review research method</vt:lpstr>
      <vt:lpstr>Various Actors involved </vt:lpstr>
      <vt:lpstr>Technical Aspects of PM </vt:lpstr>
      <vt:lpstr>Typical WebGIS Model for application </vt:lpstr>
      <vt:lpstr>Types of participation </vt:lpstr>
      <vt:lpstr>Typical WebGIS Model for application </vt:lpstr>
      <vt:lpstr>Case studies: showing preferences  </vt:lpstr>
      <vt:lpstr>Case studies: showing preferences  </vt:lpstr>
      <vt:lpstr>Case studies: showing preferences  </vt:lpstr>
      <vt:lpstr>Other similar cases: </vt:lpstr>
      <vt:lpstr>Using data with a mediator: cyclist tracking API </vt:lpstr>
      <vt:lpstr>Public participation in GIS via mobile applications. </vt:lpstr>
      <vt:lpstr>Public participation in GIS via mobile applications. </vt:lpstr>
      <vt:lpstr>Using data with a mediator: cyclist tracking API </vt:lpstr>
      <vt:lpstr>Geo tagging platform: WaterDetectors, One of the WeSenseit mobile applications</vt:lpstr>
      <vt:lpstr>Geo tagging platform:  Multi model observatory tool: WeSenseIt</vt:lpstr>
      <vt:lpstr> ISPEX sensing gadgets and citizen engagement </vt:lpstr>
      <vt:lpstr>Citizen Science &amp; Added sensing gadgets: ISPEX</vt:lpstr>
      <vt:lpstr>Simulation platform: MSP challenge </vt:lpstr>
      <vt:lpstr>Simulation platform: MSP challenge </vt:lpstr>
      <vt:lpstr>Monetizing PM: from open-srouce to platformisation </vt:lpstr>
      <vt:lpstr>Case studies: Drinkable Rivers </vt:lpstr>
      <vt:lpstr>Case studies: ObstacEELS</vt:lpstr>
      <vt:lpstr>Discussion on findings </vt:lpstr>
      <vt:lpstr>Thank you for your attention!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review of participatory mapping tools </dc:title>
  <dc:creator>Parissa Mokhtabad Amrei</dc:creator>
  <cp:lastModifiedBy>Parissa Mokhtabad Amrei</cp:lastModifiedBy>
  <cp:revision>2</cp:revision>
  <dcterms:created xsi:type="dcterms:W3CDTF">2023-04-03T09:43:38Z</dcterms:created>
  <dcterms:modified xsi:type="dcterms:W3CDTF">2023-04-04T08:29:21Z</dcterms:modified>
</cp:coreProperties>
</file>